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59" r:id="rId3"/>
    <p:sldId id="257" r:id="rId4"/>
    <p:sldId id="260" r:id="rId5"/>
    <p:sldId id="261" r:id="rId6"/>
    <p:sldId id="265" r:id="rId7"/>
    <p:sldId id="264" r:id="rId8"/>
    <p:sldId id="266" r:id="rId9"/>
    <p:sldId id="267" r:id="rId10"/>
    <p:sldId id="268" r:id="rId11"/>
    <p:sldId id="270" r:id="rId12"/>
    <p:sldId id="271" r:id="rId13"/>
    <p:sldId id="273" r:id="rId14"/>
    <p:sldId id="272" r:id="rId15"/>
    <p:sldId id="274" r:id="rId16"/>
    <p:sldId id="275" r:id="rId17"/>
    <p:sldId id="276"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90" autoAdjust="0"/>
    <p:restoredTop sz="67628" autoAdjust="0"/>
  </p:normalViewPr>
  <p:slideViewPr>
    <p:cSldViewPr>
      <p:cViewPr varScale="1">
        <p:scale>
          <a:sx n="54" d="100"/>
          <a:sy n="54" d="100"/>
        </p:scale>
        <p:origin x="-7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58A9FE-EAC8-4936-9581-128BE750A04F}" type="datetimeFigureOut">
              <a:rPr lang="en-US" smtClean="0"/>
              <a:pPr/>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394212-EC02-4FB8-8179-E8CFD2E94A1E}" type="slidenum">
              <a:rPr lang="en-US" smtClean="0"/>
              <a:pPr/>
              <a:t>‹#›</a:t>
            </a:fld>
            <a:endParaRPr lang="en-US"/>
          </a:p>
        </p:txBody>
      </p:sp>
    </p:spTree>
    <p:extLst>
      <p:ext uri="{BB962C8B-B14F-4D97-AF65-F5344CB8AC3E}">
        <p14:creationId xmlns:p14="http://schemas.microsoft.com/office/powerpoint/2010/main" val="162200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Professors in</a:t>
            </a:r>
            <a:r>
              <a:rPr lang="en-US" baseline="0" dirty="0" smtClean="0"/>
              <a:t> history and the social sciences often want students to incorporate primary sources into their research assignment.</a:t>
            </a:r>
            <a:endParaRPr lang="en-US" dirty="0"/>
          </a:p>
        </p:txBody>
      </p:sp>
      <p:sp>
        <p:nvSpPr>
          <p:cNvPr id="4" name="Slide Number Placeholder 3"/>
          <p:cNvSpPr>
            <a:spLocks noGrp="1"/>
          </p:cNvSpPr>
          <p:nvPr>
            <p:ph type="sldNum" sz="quarter" idx="10"/>
          </p:nvPr>
        </p:nvSpPr>
        <p:spPr/>
        <p:txBody>
          <a:bodyPr/>
          <a:lstStyle/>
          <a:p>
            <a:fld id="{F2394212-EC02-4FB8-8179-E8CFD2E94A1E}" type="slidenum">
              <a:rPr lang="en-US" smtClean="0"/>
              <a:pPr/>
              <a:t>2</a:t>
            </a:fld>
            <a:endParaRPr lang="en-US"/>
          </a:p>
        </p:txBody>
      </p:sp>
    </p:spTree>
    <p:extLst>
      <p:ext uri="{BB962C8B-B14F-4D97-AF65-F5344CB8AC3E}">
        <p14:creationId xmlns:p14="http://schemas.microsoft.com/office/powerpoint/2010/main" val="99336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 content has included:</a:t>
            </a:r>
          </a:p>
          <a:p>
            <a:r>
              <a:rPr lang="en-US" dirty="0" smtClean="0"/>
              <a:t>Bound volumes of </a:t>
            </a:r>
            <a:r>
              <a:rPr lang="en-US" i="1" dirty="0" smtClean="0"/>
              <a:t>Life</a:t>
            </a:r>
            <a:r>
              <a:rPr lang="en-US" i="0" dirty="0" smtClean="0"/>
              <a:t> magazine</a:t>
            </a:r>
            <a:r>
              <a:rPr lang="en-US" i="0" baseline="0" dirty="0" smtClean="0"/>
              <a:t> from 1952;</a:t>
            </a:r>
          </a:p>
          <a:p>
            <a:r>
              <a:rPr lang="en-US" i="0" baseline="0" dirty="0" smtClean="0"/>
              <a:t>Bound volumes of </a:t>
            </a:r>
            <a:r>
              <a:rPr lang="en-US" i="1" baseline="0" dirty="0" smtClean="0"/>
              <a:t>Sports Illustrated </a:t>
            </a:r>
            <a:r>
              <a:rPr lang="en-US" i="0" baseline="0" dirty="0" smtClean="0"/>
              <a:t>from the 1970s;</a:t>
            </a:r>
          </a:p>
          <a:p>
            <a:r>
              <a:rPr lang="en-US" i="0" baseline="0" dirty="0" smtClean="0"/>
              <a:t>Caldecott prize-winning children’s books;</a:t>
            </a:r>
          </a:p>
          <a:p>
            <a:r>
              <a:rPr lang="en-US" i="0" baseline="0" dirty="0" smtClean="0"/>
              <a:t>Published song lyrics by Hank Williams, Paul Simon, John Denver;</a:t>
            </a:r>
          </a:p>
          <a:p>
            <a:r>
              <a:rPr lang="en-US" i="0" baseline="0" dirty="0" smtClean="0"/>
              <a:t>U.S. history textbooks from the 1980s and 1990s;</a:t>
            </a:r>
          </a:p>
          <a:p>
            <a:r>
              <a:rPr lang="en-US" i="1" baseline="0" dirty="0" smtClean="0"/>
              <a:t>American Photo </a:t>
            </a:r>
            <a:r>
              <a:rPr lang="en-US" i="0" baseline="0" dirty="0" smtClean="0"/>
              <a:t>magazine, recent issues;</a:t>
            </a:r>
          </a:p>
          <a:p>
            <a:r>
              <a:rPr lang="en-US" i="1" baseline="0" dirty="0" smtClean="0"/>
              <a:t>Money </a:t>
            </a:r>
            <a:r>
              <a:rPr lang="en-US" i="0" baseline="0" dirty="0" smtClean="0"/>
              <a:t>magazine, recent issues;</a:t>
            </a:r>
          </a:p>
          <a:p>
            <a:r>
              <a:rPr lang="en-US" i="0" baseline="0" dirty="0" smtClean="0"/>
              <a:t>Fodor’s Guide to New Orleans, spanning the 1990s, 2000, 2010s;</a:t>
            </a:r>
          </a:p>
          <a:p>
            <a:r>
              <a:rPr lang="en-US" i="0" baseline="0" dirty="0" smtClean="0"/>
              <a:t>Spool of microfilm for demo purposes only, usually referencing newspapers.</a:t>
            </a:r>
            <a:endParaRPr lang="en-US" i="1" dirty="0"/>
          </a:p>
        </p:txBody>
      </p:sp>
      <p:sp>
        <p:nvSpPr>
          <p:cNvPr id="4" name="Slide Number Placeholder 3"/>
          <p:cNvSpPr>
            <a:spLocks noGrp="1"/>
          </p:cNvSpPr>
          <p:nvPr>
            <p:ph type="sldNum" sz="quarter" idx="10"/>
          </p:nvPr>
        </p:nvSpPr>
        <p:spPr/>
        <p:txBody>
          <a:bodyPr/>
          <a:lstStyle/>
          <a:p>
            <a:fld id="{F2394212-EC02-4FB8-8179-E8CFD2E94A1E}" type="slidenum">
              <a:rPr lang="en-US" smtClean="0"/>
              <a:pPr/>
              <a:t>14</a:t>
            </a:fld>
            <a:endParaRPr lang="en-US"/>
          </a:p>
        </p:txBody>
      </p:sp>
    </p:spTree>
    <p:extLst>
      <p:ext uri="{BB962C8B-B14F-4D97-AF65-F5344CB8AC3E}">
        <p14:creationId xmlns:p14="http://schemas.microsoft.com/office/powerpoint/2010/main" val="69109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the initial successes in the sociology methods course, I’ve applied the same pedagogical approach and lesson plan structure to history and political science classes.</a:t>
            </a:r>
          </a:p>
          <a:p>
            <a:r>
              <a:rPr lang="en-US" baseline="0" dirty="0" smtClean="0"/>
              <a:t>In history, I teamed up with an archivist in our special collections to have students work hands-on with archival documents, selected for them and related to the broad topic of the course (slave rebellions).</a:t>
            </a:r>
          </a:p>
          <a:p>
            <a:r>
              <a:rPr lang="en-US" baseline="0" dirty="0" smtClean="0"/>
              <a:t>In a political science methods course, we worked with online Census data (Social Explorer) and election returns to ask questions about voter turnout and demographics. And every students seems to enjoy playing with Census data visualizations on their hometowns and census tracts.</a:t>
            </a:r>
          </a:p>
        </p:txBody>
      </p:sp>
      <p:sp>
        <p:nvSpPr>
          <p:cNvPr id="4" name="Slide Number Placeholder 3"/>
          <p:cNvSpPr>
            <a:spLocks noGrp="1"/>
          </p:cNvSpPr>
          <p:nvPr>
            <p:ph type="sldNum" sz="quarter" idx="10"/>
          </p:nvPr>
        </p:nvSpPr>
        <p:spPr/>
        <p:txBody>
          <a:bodyPr/>
          <a:lstStyle/>
          <a:p>
            <a:fld id="{F2394212-EC02-4FB8-8179-E8CFD2E94A1E}"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94212-EC02-4FB8-8179-E8CFD2E94A1E}" type="slidenum">
              <a:rPr lang="en-US" smtClean="0"/>
              <a:pPr/>
              <a:t>17</a:t>
            </a:fld>
            <a:endParaRPr lang="en-US"/>
          </a:p>
        </p:txBody>
      </p:sp>
    </p:spTree>
    <p:extLst>
      <p:ext uri="{BB962C8B-B14F-4D97-AF65-F5344CB8AC3E}">
        <p14:creationId xmlns:p14="http://schemas.microsoft.com/office/powerpoint/2010/main" val="54432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name types of primary</a:t>
            </a:r>
            <a:r>
              <a:rPr lang="en-US" baseline="0" dirty="0" smtClean="0"/>
              <a:t> sources </a:t>
            </a:r>
            <a:r>
              <a:rPr lang="en-US" baseline="0" dirty="0" smtClean="0"/>
              <a:t>at a superficial level if you ask them (primary sources are newspapers, diaries, etc.; secondary are books, journal articles), </a:t>
            </a:r>
            <a:r>
              <a:rPr lang="en-US" baseline="0" dirty="0" smtClean="0"/>
              <a:t>but in the heat of the research assignment, seek primary sources in the same way as they do secondary sources.  Online search tool -&gt; Keywords -&gt; results.  </a:t>
            </a:r>
          </a:p>
          <a:p>
            <a:r>
              <a:rPr lang="en-US" baseline="0" dirty="0" smtClean="0"/>
              <a:t>So they ask </a:t>
            </a:r>
            <a:r>
              <a:rPr lang="en-US" baseline="0" dirty="0" smtClean="0"/>
              <a:t>me </a:t>
            </a:r>
            <a:r>
              <a:rPr lang="en-US" baseline="0" dirty="0" smtClean="0"/>
              <a:t>where to look, where to </a:t>
            </a:r>
            <a:r>
              <a:rPr lang="en-US" baseline="0" dirty="0" smtClean="0"/>
              <a:t>find…assuming they can </a:t>
            </a:r>
            <a:r>
              <a:rPr lang="en-US" baseline="0" dirty="0" smtClean="0"/>
              <a:t>take care of the rest</a:t>
            </a:r>
            <a:r>
              <a:rPr lang="en-US" baseline="0" dirty="0" smtClean="0"/>
              <a:t>.</a:t>
            </a:r>
          </a:p>
          <a:p>
            <a:r>
              <a:rPr lang="en-US" baseline="0" dirty="0" smtClean="0"/>
              <a:t>They don’t always realize primary sources are used/read differently than secondary sources.</a:t>
            </a:r>
            <a:endParaRPr lang="en-US" dirty="0"/>
          </a:p>
        </p:txBody>
      </p:sp>
      <p:sp>
        <p:nvSpPr>
          <p:cNvPr id="4" name="Slide Number Placeholder 3"/>
          <p:cNvSpPr>
            <a:spLocks noGrp="1"/>
          </p:cNvSpPr>
          <p:nvPr>
            <p:ph type="sldNum" sz="quarter" idx="10"/>
          </p:nvPr>
        </p:nvSpPr>
        <p:spPr/>
        <p:txBody>
          <a:bodyPr/>
          <a:lstStyle/>
          <a:p>
            <a:fld id="{F2394212-EC02-4FB8-8179-E8CFD2E94A1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professors’ approaches</a:t>
            </a:r>
            <a:r>
              <a:rPr lang="en-US" baseline="0" dirty="0" smtClean="0"/>
              <a:t> differ? </a:t>
            </a:r>
          </a:p>
          <a:p>
            <a:r>
              <a:rPr lang="en-US" baseline="0" dirty="0" smtClean="0"/>
              <a:t>They want students to use primary source materials in their </a:t>
            </a:r>
            <a:r>
              <a:rPr lang="en-US" baseline="0" dirty="0" smtClean="0"/>
              <a:t>research in the same way they do, using disciplinary methods and heuristics.  </a:t>
            </a:r>
            <a:r>
              <a:rPr lang="en-US" baseline="0" dirty="0" smtClean="0"/>
              <a:t>They might assign a research paper and require inclusion of primary and secondary sources, but </a:t>
            </a:r>
            <a:r>
              <a:rPr lang="en-US" baseline="0" dirty="0" smtClean="0"/>
              <a:t>not realize that students don’t necessarily </a:t>
            </a:r>
            <a:r>
              <a:rPr lang="en-US" baseline="0" dirty="0" smtClean="0"/>
              <a:t>know </a:t>
            </a:r>
            <a:r>
              <a:rPr lang="en-US" baseline="0" dirty="0" smtClean="0"/>
              <a:t>they are used differently from one another. </a:t>
            </a:r>
            <a:endParaRPr lang="en-US" baseline="0" dirty="0" smtClean="0"/>
          </a:p>
        </p:txBody>
      </p:sp>
      <p:sp>
        <p:nvSpPr>
          <p:cNvPr id="4" name="Slide Number Placeholder 3"/>
          <p:cNvSpPr>
            <a:spLocks noGrp="1"/>
          </p:cNvSpPr>
          <p:nvPr>
            <p:ph type="sldNum" sz="quarter" idx="10"/>
          </p:nvPr>
        </p:nvSpPr>
        <p:spPr/>
        <p:txBody>
          <a:bodyPr/>
          <a:lstStyle/>
          <a:p>
            <a:fld id="{F2394212-EC02-4FB8-8179-E8CFD2E94A1E}" type="slidenum">
              <a:rPr lang="en-US" smtClean="0"/>
              <a:pPr/>
              <a:t>5</a:t>
            </a:fld>
            <a:endParaRPr lang="en-US"/>
          </a:p>
        </p:txBody>
      </p:sp>
    </p:spTree>
    <p:extLst>
      <p:ext uri="{BB962C8B-B14F-4D97-AF65-F5344CB8AC3E}">
        <p14:creationId xmlns:p14="http://schemas.microsoft.com/office/powerpoint/2010/main" val="383169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Sam </a:t>
            </a:r>
            <a:r>
              <a:rPr lang="en-US" baseline="0" dirty="0" err="1" smtClean="0"/>
              <a:t>Wineburg</a:t>
            </a:r>
            <a:r>
              <a:rPr lang="en-US" baseline="0" dirty="0" smtClean="0"/>
              <a:t>, Stanford University, Graduate School of Education</a:t>
            </a:r>
          </a:p>
          <a:p>
            <a:endParaRPr lang="en-US" baseline="0" dirty="0" smtClean="0"/>
          </a:p>
          <a:p>
            <a:r>
              <a:rPr lang="en-US" baseline="0" dirty="0" smtClean="0"/>
              <a:t>When it comes to primary sources, primarily texts, what can students do? Often students read texts for basic comprehension and retention, like they would to prepare for a test, perform on SAT exam questions, or write a high-school level paper.  This is not how disciplinary experts read texts, looking for author intention, audience reaction, context, conscious and unconscious subtexts (</a:t>
            </a:r>
            <a:r>
              <a:rPr lang="en-US" baseline="0" dirty="0" err="1" smtClean="0"/>
              <a:t>Wineburg</a:t>
            </a:r>
            <a:r>
              <a:rPr lang="en-US" baseline="0" dirty="0" smtClean="0"/>
              <a:t> 2001: 68-9).  </a:t>
            </a:r>
          </a:p>
          <a:p>
            <a:r>
              <a:rPr lang="en-US" baseline="0" dirty="0" smtClean="0"/>
              <a:t>Students often try to find and use primary source just as they would secondary sources, without recognizing primary sources require a different approach and use method.</a:t>
            </a:r>
          </a:p>
          <a:p>
            <a:endParaRPr lang="en-US" baseline="0" dirty="0" smtClean="0"/>
          </a:p>
          <a:p>
            <a:r>
              <a:rPr lang="en-US" baseline="0" dirty="0" smtClean="0"/>
              <a:t>As an aside, professors and I have also seen this phenomena with students’ use of secondary sources. They excel at reading a scholarly article for basic understanding (what was the study, what were the findings), but don’t always grasp the communicative properties of publishing, where scholars respond (and often disagree). Students might also fixate on the specifics of a study (basic reading comprehension) but miss the broader conceptual and theoretical value (scholarly context).</a:t>
            </a:r>
          </a:p>
        </p:txBody>
      </p:sp>
      <p:sp>
        <p:nvSpPr>
          <p:cNvPr id="4" name="Slide Number Placeholder 3"/>
          <p:cNvSpPr>
            <a:spLocks noGrp="1"/>
          </p:cNvSpPr>
          <p:nvPr>
            <p:ph type="sldNum" sz="quarter" idx="10"/>
          </p:nvPr>
        </p:nvSpPr>
        <p:spPr/>
        <p:txBody>
          <a:bodyPr/>
          <a:lstStyle/>
          <a:p>
            <a:fld id="{F2394212-EC02-4FB8-8179-E8CFD2E94A1E}" type="slidenum">
              <a:rPr lang="en-US" smtClean="0"/>
              <a:pPr/>
              <a:t>7</a:t>
            </a:fld>
            <a:endParaRPr lang="en-US"/>
          </a:p>
        </p:txBody>
      </p:sp>
    </p:spTree>
    <p:extLst>
      <p:ext uri="{BB962C8B-B14F-4D97-AF65-F5344CB8AC3E}">
        <p14:creationId xmlns:p14="http://schemas.microsoft.com/office/powerpoint/2010/main" val="321550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Lev Vygotsky </a:t>
            </a:r>
            <a:r>
              <a:rPr lang="en-US" baseline="0" dirty="0" smtClean="0"/>
              <a:t>(1896-1934)</a:t>
            </a:r>
            <a:endParaRPr lang="en-US" dirty="0" smtClean="0"/>
          </a:p>
          <a:p>
            <a:endParaRPr lang="en-US" dirty="0" smtClean="0"/>
          </a:p>
          <a:p>
            <a:r>
              <a:rPr lang="en-US" dirty="0" smtClean="0"/>
              <a:t>Zone of Proximal Development (ZPD)</a:t>
            </a:r>
            <a:r>
              <a:rPr lang="en-US" baseline="0" dirty="0" smtClean="0"/>
              <a:t> is the “distance between the actual developmental level as determined by independent problems solving and the level of potential development as determined through problem solving under adult guidance or in collaboration with more capable peers” (Vygotsky 1978:86).</a:t>
            </a:r>
          </a:p>
          <a:p>
            <a:r>
              <a:rPr lang="en-US" baseline="0" dirty="0" smtClean="0"/>
              <a:t>In other words, what they can do on their own (existing skill/knowledge) and what they can accomplish with help (potential skill/knowledge).</a:t>
            </a:r>
          </a:p>
          <a:p>
            <a:r>
              <a:rPr lang="en-US" dirty="0" smtClean="0"/>
              <a:t>Acquiring</a:t>
            </a:r>
            <a:r>
              <a:rPr lang="en-US" baseline="0" dirty="0" smtClean="0"/>
              <a:t> new concepts is socially constructed.  “</a:t>
            </a:r>
            <a:r>
              <a:rPr lang="en-US" i="1" baseline="0" dirty="0" smtClean="0"/>
              <a:t>An interpersonal process is transformed into an intrapersonal one</a:t>
            </a:r>
            <a:r>
              <a:rPr lang="en-US" baseline="0" dirty="0" smtClean="0"/>
              <a:t>. Every function in the child’s psychological development appears twice: first, </a:t>
            </a:r>
            <a:r>
              <a:rPr lang="en-US" i="1" baseline="0" dirty="0" smtClean="0"/>
              <a:t>between</a:t>
            </a:r>
            <a:r>
              <a:rPr lang="en-US" baseline="0" dirty="0" smtClean="0"/>
              <a:t> people (</a:t>
            </a:r>
            <a:r>
              <a:rPr lang="en-US" i="1" baseline="0" dirty="0" err="1" smtClean="0"/>
              <a:t>interpsychological</a:t>
            </a:r>
            <a:r>
              <a:rPr lang="en-US" baseline="0" dirty="0" smtClean="0"/>
              <a:t>), and then </a:t>
            </a:r>
            <a:r>
              <a:rPr lang="en-US" i="1" baseline="0" dirty="0" smtClean="0"/>
              <a:t>inside</a:t>
            </a:r>
            <a:r>
              <a:rPr lang="en-US" baseline="0" dirty="0" smtClean="0"/>
              <a:t> the child (</a:t>
            </a:r>
            <a:r>
              <a:rPr lang="en-US" i="1" baseline="0" dirty="0" err="1" smtClean="0"/>
              <a:t>intrapsychological</a:t>
            </a:r>
            <a:r>
              <a:rPr lang="en-US" baseline="0" dirty="0" smtClean="0"/>
              <a:t>)….All higher functions originate as actual relations between human individuals” (</a:t>
            </a:r>
            <a:r>
              <a:rPr lang="en-US" baseline="0" dirty="0" err="1" smtClean="0"/>
              <a:t>Vygostsky</a:t>
            </a:r>
            <a:r>
              <a:rPr lang="en-US" baseline="0" dirty="0" smtClean="0"/>
              <a:t> 1978:57).</a:t>
            </a:r>
          </a:p>
        </p:txBody>
      </p:sp>
      <p:sp>
        <p:nvSpPr>
          <p:cNvPr id="4" name="Slide Number Placeholder 3"/>
          <p:cNvSpPr>
            <a:spLocks noGrp="1"/>
          </p:cNvSpPr>
          <p:nvPr>
            <p:ph type="sldNum" sz="quarter" idx="10"/>
          </p:nvPr>
        </p:nvSpPr>
        <p:spPr/>
        <p:txBody>
          <a:bodyPr/>
          <a:lstStyle/>
          <a:p>
            <a:fld id="{F2394212-EC02-4FB8-8179-E8CFD2E94A1E}" type="slidenum">
              <a:rPr lang="en-US" smtClean="0"/>
              <a:pPr/>
              <a:t>8</a:t>
            </a:fld>
            <a:endParaRPr lang="en-US"/>
          </a:p>
        </p:txBody>
      </p:sp>
    </p:spTree>
    <p:extLst>
      <p:ext uri="{BB962C8B-B14F-4D97-AF65-F5344CB8AC3E}">
        <p14:creationId xmlns:p14="http://schemas.microsoft.com/office/powerpoint/2010/main" val="330468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my library, Howard-Tilton Memorial Library, the entrance is currently surrounded</a:t>
            </a:r>
            <a:r>
              <a:rPr lang="en-US" baseline="0" dirty="0" smtClean="0"/>
              <a:t> by scaffolding. The construction team refers to it at FOPS (falling object protection system).</a:t>
            </a:r>
          </a:p>
          <a:p>
            <a:r>
              <a:rPr lang="en-US" baseline="0" dirty="0" smtClean="0"/>
              <a:t>This slide is just for fun.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F2394212-EC02-4FB8-8179-E8CFD2E94A1E}" type="slidenum">
              <a:rPr lang="en-US" smtClean="0"/>
              <a:pPr/>
              <a:t>9</a:t>
            </a:fld>
            <a:endParaRPr lang="en-US"/>
          </a:p>
        </p:txBody>
      </p:sp>
    </p:spTree>
    <p:extLst>
      <p:ext uri="{BB962C8B-B14F-4D97-AF65-F5344CB8AC3E}">
        <p14:creationId xmlns:p14="http://schemas.microsoft.com/office/powerpoint/2010/main" val="651138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Jerome Bruner</a:t>
            </a:r>
          </a:p>
          <a:p>
            <a:r>
              <a:rPr lang="en-US" dirty="0" smtClean="0"/>
              <a:t>What can the instructor do to help bridge the ZPD, to bring basic comprehension readers toward expert content analysis reading?</a:t>
            </a:r>
          </a:p>
          <a:p>
            <a:r>
              <a:rPr lang="en-US" dirty="0" smtClean="0"/>
              <a:t>Bruner uses the metaphor of scaffolding to cross Vygotsky’s ZPD.  The expert guides the novice through a sequence of exercises, gradually shifting from high levels of expert guidance to greater student independence.  Requires deconstructing the experts conceptual knowledge into discrete parts, deploying teaching methods that stay ahead of students’ existing level of development, but not too far so as to allow incremental growth, avoid frustration.</a:t>
            </a:r>
          </a:p>
          <a:p>
            <a:r>
              <a:rPr lang="en-US" dirty="0" smtClean="0"/>
              <a:t>Reducing the degrees of freedom by presenting tasks/concepts in digestible pieces before moving on to the next/larger concept.</a:t>
            </a:r>
          </a:p>
          <a:p>
            <a:r>
              <a:rPr lang="en-US" dirty="0" smtClean="0"/>
              <a:t>Keep in mind that scaffolding is what the teacher does, not what the learner is asked to do. For example, breaking down a research paper assignment into smaller assignments (thesis statement, annotated bibliography, rough draft, final draft) is not true scaffolding since it relies on the students’ individual, existing conceptual development, and essentially assumes the students could write the final product all along.  True scaffolding in this instance would involve the teacher recognizing the ZPD for thesis statement formulation, which requires an understanding of existing scholarship, the communicative nature of scholarship, the realm of possible topic-method pairs appropriate to the discipline, and the availability of data that can be deployed in pursuit of such a topic-method pairing.  Thesis statement may not be the place to start after all!</a:t>
            </a:r>
          </a:p>
          <a:p>
            <a:endParaRPr lang="en-US" dirty="0"/>
          </a:p>
        </p:txBody>
      </p:sp>
      <p:sp>
        <p:nvSpPr>
          <p:cNvPr id="4" name="Slide Number Placeholder 3"/>
          <p:cNvSpPr>
            <a:spLocks noGrp="1"/>
          </p:cNvSpPr>
          <p:nvPr>
            <p:ph type="sldNum" sz="quarter" idx="10"/>
          </p:nvPr>
        </p:nvSpPr>
        <p:spPr/>
        <p:txBody>
          <a:bodyPr/>
          <a:lstStyle/>
          <a:p>
            <a:fld id="{F2394212-EC02-4FB8-8179-E8CFD2E94A1E}" type="slidenum">
              <a:rPr lang="en-US" smtClean="0"/>
              <a:pPr/>
              <a:t>10</a:t>
            </a:fld>
            <a:endParaRPr lang="en-US"/>
          </a:p>
        </p:txBody>
      </p:sp>
    </p:spTree>
    <p:extLst>
      <p:ext uri="{BB962C8B-B14F-4D97-AF65-F5344CB8AC3E}">
        <p14:creationId xmlns:p14="http://schemas.microsoft.com/office/powerpoint/2010/main" val="278246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Sociologists</a:t>
            </a:r>
            <a:r>
              <a:rPr lang="en-US" baseline="0" dirty="0" smtClean="0"/>
              <a:t> are talking about “content analysis” when they talk about using archives, primary sources, etc.  These could be texts, images, sounds, or any other symbolic representation of a sociological phenomena.  Methodologically, content analysis refers to “making replicable and valid inferences from texts (or other meaningful matter) to the context of their use.” (</a:t>
            </a:r>
            <a:r>
              <a:rPr lang="en-US" baseline="0" dirty="0" err="1" smtClean="0"/>
              <a:t>Krippendorff</a:t>
            </a:r>
            <a:r>
              <a:rPr lang="en-US" baseline="0" dirty="0" smtClean="0"/>
              <a:t> 2010: 234).  This is not unlike the use of primary source materials in other liberal arts fields.</a:t>
            </a:r>
          </a:p>
          <a:p>
            <a:r>
              <a:rPr lang="en-US" baseline="0" dirty="0" smtClean="0"/>
              <a:t>A search in </a:t>
            </a:r>
            <a:r>
              <a:rPr lang="en-US" i="1" baseline="0" dirty="0" smtClean="0"/>
              <a:t>Sociological Abstracts</a:t>
            </a:r>
            <a:r>
              <a:rPr lang="en-US" i="0" baseline="0" dirty="0" smtClean="0"/>
              <a:t> reveals a broad range of source material types that sociologists might turn to for content analysis.  In addition to texts, these might include photographs, television media, film, personal ads.</a:t>
            </a:r>
          </a:p>
          <a:p>
            <a:r>
              <a:rPr lang="en-US" i="0" baseline="0" dirty="0" smtClean="0"/>
              <a:t>What types of materials are in the library, and could be deployed in the one-shot?  Lots, but based on professor’s preference, we limited to non-digital resources, and I eliminated microfilm based on usability in a classroom. </a:t>
            </a:r>
            <a:endParaRPr lang="en-US" dirty="0"/>
          </a:p>
        </p:txBody>
      </p:sp>
      <p:sp>
        <p:nvSpPr>
          <p:cNvPr id="4" name="Slide Number Placeholder 3"/>
          <p:cNvSpPr>
            <a:spLocks noGrp="1"/>
          </p:cNvSpPr>
          <p:nvPr>
            <p:ph type="sldNum" sz="quarter" idx="10"/>
          </p:nvPr>
        </p:nvSpPr>
        <p:spPr/>
        <p:txBody>
          <a:bodyPr/>
          <a:lstStyle/>
          <a:p>
            <a:fld id="{F2394212-EC02-4FB8-8179-E8CFD2E94A1E}" type="slidenum">
              <a:rPr lang="en-US" smtClean="0"/>
              <a:pPr/>
              <a:t>12</a:t>
            </a:fld>
            <a:endParaRPr lang="en-US"/>
          </a:p>
        </p:txBody>
      </p:sp>
    </p:spTree>
    <p:extLst>
      <p:ext uri="{BB962C8B-B14F-4D97-AF65-F5344CB8AC3E}">
        <p14:creationId xmlns:p14="http://schemas.microsoft.com/office/powerpoint/2010/main" val="402228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 (notice mini-scaffolding</a:t>
            </a:r>
            <a:r>
              <a:rPr lang="en-US" baseline="0" dirty="0" smtClean="0"/>
              <a:t> within the modeling component)</a:t>
            </a:r>
            <a:endParaRPr lang="en-US" dirty="0" smtClean="0"/>
          </a:p>
          <a:p>
            <a:pPr marL="228600" indent="-228600">
              <a:buAutoNum type="arabicPeriod"/>
            </a:pPr>
            <a:r>
              <a:rPr lang="en-US" baseline="0" dirty="0" smtClean="0"/>
              <a:t>Students read textbook chapter about content analysis, and an article representative of the method in use by a sociologist.</a:t>
            </a:r>
          </a:p>
          <a:p>
            <a:pPr marL="228600" indent="-228600">
              <a:buAutoNum type="arabicPeriod"/>
            </a:pPr>
            <a:r>
              <a:rPr lang="en-US" baseline="0" dirty="0" smtClean="0"/>
              <a:t>Students receive lecture and discuss readings in class with professor.</a:t>
            </a:r>
          </a:p>
          <a:p>
            <a:pPr marL="228600" indent="-228600">
              <a:buAutoNum type="arabicPeriod"/>
            </a:pPr>
            <a:r>
              <a:rPr lang="en-US" baseline="0" dirty="0" smtClean="0"/>
              <a:t>Homework: Students locate and read a published journal article in which content analysis methodology is used.</a:t>
            </a:r>
          </a:p>
          <a:p>
            <a:pPr marL="228600" indent="-228600">
              <a:buAutoNum type="arabicPeriod"/>
            </a:pPr>
            <a:endParaRPr lang="en-US" baseline="0" dirty="0" smtClean="0"/>
          </a:p>
          <a:p>
            <a:pPr marL="0" indent="0">
              <a:buNone/>
            </a:pPr>
            <a:r>
              <a:rPr lang="en-US" baseline="0" dirty="0" smtClean="0"/>
              <a:t>At the Library</a:t>
            </a:r>
          </a:p>
          <a:p>
            <a:pPr marL="0" indent="0">
              <a:buNone/>
            </a:pPr>
            <a:r>
              <a:rPr lang="en-US" baseline="0" dirty="0" smtClean="0"/>
              <a:t>Class Discussion (Moderated by librarian)</a:t>
            </a:r>
          </a:p>
          <a:p>
            <a:pPr marL="228600" indent="-228600">
              <a:buAutoNum type="arabicPeriod"/>
            </a:pPr>
            <a:r>
              <a:rPr lang="en-US" baseline="0" dirty="0" smtClean="0"/>
              <a:t>Librarian asks how students found their articles (review of how to search Sociological Abstracts).  Particularly interested if students went beyond the given instructions (put “content analysis” in the Abstract field) by adding additional keywords, limiting by date, other facets).</a:t>
            </a:r>
          </a:p>
          <a:p>
            <a:pPr marL="0" indent="0">
              <a:buNone/>
            </a:pPr>
            <a:r>
              <a:rPr lang="en-US" baseline="0" dirty="0" smtClean="0"/>
              <a:t>2.  Librarian invites students to describe the study they read, identifying what was the content used (primary source materials), and what sociological question did the author address.  Also, was the author’s interpretation convincing/successful?</a:t>
            </a:r>
          </a:p>
          <a:p>
            <a:pPr marL="0" indent="0">
              <a:buNone/>
            </a:pPr>
            <a:r>
              <a:rPr lang="en-US" baseline="0" dirty="0" smtClean="0"/>
              <a:t>3.  Librarian makes a running lists of types of content and types of research questions while students contribute, providing commentary and follow-up questions as appropriate.</a:t>
            </a:r>
          </a:p>
          <a:p>
            <a:pPr marL="228600" indent="-228600">
              <a:buAutoNum type="arabicPeriod"/>
            </a:pPr>
            <a:endParaRPr lang="en-US" baseline="0" dirty="0" smtClean="0"/>
          </a:p>
          <a:p>
            <a:pPr marL="0" indent="0">
              <a:buNone/>
            </a:pPr>
            <a:r>
              <a:rPr lang="en-US" baseline="0" dirty="0" smtClean="0"/>
              <a:t>Group Work</a:t>
            </a:r>
          </a:p>
          <a:p>
            <a:pPr marL="228600" indent="-228600">
              <a:buAutoNum type="arabicPeriod"/>
            </a:pPr>
            <a:r>
              <a:rPr lang="en-US" baseline="0" dirty="0" smtClean="0"/>
              <a:t>Students are divided into groups and given “content” selected from the library’s print collections. (</a:t>
            </a:r>
            <a:r>
              <a:rPr lang="en-US" i="1" baseline="0" dirty="0" smtClean="0"/>
              <a:t>Reduction in degrees of freedom = take away the task of identifying need and finding sources in order to focus on what kinds of sources are suitable and how to apply the method</a:t>
            </a:r>
            <a:r>
              <a:rPr lang="en-US" baseline="0" dirty="0" smtClean="0"/>
              <a:t>)  </a:t>
            </a:r>
          </a:p>
          <a:p>
            <a:pPr marL="228600" lvl="0" indent="-228600">
              <a:buAutoNum type="arabicPeriod"/>
            </a:pPr>
            <a:r>
              <a:rPr lang="en-US" i="0" baseline="0" dirty="0" smtClean="0"/>
              <a:t>Librarian &amp; Professor circulate to keep groups on task, ask probing questions, etc.</a:t>
            </a:r>
          </a:p>
          <a:p>
            <a:pPr marL="228600" lvl="0" indent="-228600">
              <a:buAutoNum type="arabicPeriod"/>
            </a:pPr>
            <a:r>
              <a:rPr lang="en-US" i="0" baseline="0" dirty="0" smtClean="0"/>
              <a:t>Groups describe their content, a sociological research question relevant to the content, and their proposed means of applying content analysis methodology.</a:t>
            </a:r>
          </a:p>
          <a:p>
            <a:pPr marL="228600" lvl="0" indent="-228600">
              <a:buAutoNum type="arabicPeriod"/>
            </a:pPr>
            <a:endParaRPr lang="en-US" i="0" baseline="0" dirty="0" smtClean="0"/>
          </a:p>
          <a:p>
            <a:pPr marL="0" lvl="0" indent="0">
              <a:buNone/>
            </a:pPr>
            <a:r>
              <a:rPr lang="en-US" i="0" baseline="0" dirty="0" smtClean="0"/>
              <a:t>Exam</a:t>
            </a:r>
          </a:p>
          <a:p>
            <a:pPr marL="0" lvl="0" indent="0">
              <a:buNone/>
            </a:pPr>
            <a:r>
              <a:rPr lang="en-US" i="0" baseline="0" dirty="0" smtClean="0"/>
              <a:t>1. Professor asks questions on midterm relating to content analysis methodology, giving students the chance to demonstrate individually their understanding of the method and its application.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394212-EC02-4FB8-8179-E8CFD2E94A1E}" type="slidenum">
              <a:rPr lang="en-US" smtClean="0"/>
              <a:pPr/>
              <a:t>13</a:t>
            </a:fld>
            <a:endParaRPr lang="en-US"/>
          </a:p>
        </p:txBody>
      </p:sp>
    </p:spTree>
    <p:extLst>
      <p:ext uri="{BB962C8B-B14F-4D97-AF65-F5344CB8AC3E}">
        <p14:creationId xmlns:p14="http://schemas.microsoft.com/office/powerpoint/2010/main" val="13271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46D3EE4-89CF-4A70-81D6-B9DADE4F8A99}" type="datetimeFigureOut">
              <a:rPr lang="en-US" smtClean="0"/>
              <a:pPr/>
              <a:t>5/12/2014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0C535AE-64B9-4729-AB46-EE7A49A8A8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6D3EE4-89CF-4A70-81D6-B9DADE4F8A99}"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35AE-64B9-4729-AB46-EE7A49A8A8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6D3EE4-89CF-4A70-81D6-B9DADE4F8A99}" type="datetimeFigureOut">
              <a:rPr lang="en-US" smtClean="0"/>
              <a:pPr/>
              <a:t>5/12/2014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35AE-64B9-4729-AB46-EE7A49A8A8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46D3EE4-89CF-4A70-81D6-B9DADE4F8A99}" type="datetimeFigureOut">
              <a:rPr lang="en-US" smtClean="0"/>
              <a:pPr/>
              <a:t>5/12/2014</a:t>
            </a:fld>
            <a:endParaRPr lang="en-US"/>
          </a:p>
        </p:txBody>
      </p:sp>
      <p:sp>
        <p:nvSpPr>
          <p:cNvPr id="9" name="Slide Number Placeholder 8"/>
          <p:cNvSpPr>
            <a:spLocks noGrp="1"/>
          </p:cNvSpPr>
          <p:nvPr>
            <p:ph type="sldNum" sz="quarter" idx="15"/>
          </p:nvPr>
        </p:nvSpPr>
        <p:spPr/>
        <p:txBody>
          <a:bodyPr rtlCol="0"/>
          <a:lstStyle/>
          <a:p>
            <a:fld id="{70C535AE-64B9-4729-AB46-EE7A49A8A8A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46D3EE4-89CF-4A70-81D6-B9DADE4F8A99}" type="datetimeFigureOut">
              <a:rPr lang="en-US" smtClean="0"/>
              <a:pPr/>
              <a:t>5/12/2014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0C535AE-64B9-4729-AB46-EE7A49A8A8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46D3EE4-89CF-4A70-81D6-B9DADE4F8A99}" type="datetimeFigureOut">
              <a:rPr lang="en-US" smtClean="0"/>
              <a:pPr/>
              <a:t>5/12/2014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535AE-64B9-4729-AB46-EE7A49A8A8A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46D3EE4-89CF-4A70-81D6-B9DADE4F8A99}" type="datetimeFigureOut">
              <a:rPr lang="en-US" smtClean="0"/>
              <a:pPr/>
              <a:t>5/12/2014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535AE-64B9-4729-AB46-EE7A49A8A8A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46D3EE4-89CF-4A70-81D6-B9DADE4F8A99}" type="datetimeFigureOut">
              <a:rPr lang="en-US" smtClean="0"/>
              <a:pPr/>
              <a:t>5/12/2014</a:t>
            </a:fld>
            <a:endParaRPr lang="en-US"/>
          </a:p>
        </p:txBody>
      </p:sp>
      <p:sp>
        <p:nvSpPr>
          <p:cNvPr id="7" name="Slide Number Placeholder 6"/>
          <p:cNvSpPr>
            <a:spLocks noGrp="1"/>
          </p:cNvSpPr>
          <p:nvPr>
            <p:ph type="sldNum" sz="quarter" idx="11"/>
          </p:nvPr>
        </p:nvSpPr>
        <p:spPr/>
        <p:txBody>
          <a:bodyPr rtlCol="0"/>
          <a:lstStyle/>
          <a:p>
            <a:fld id="{70C535AE-64B9-4729-AB46-EE7A49A8A8A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D3EE4-89CF-4A70-81D6-B9DADE4F8A99}" type="datetimeFigureOut">
              <a:rPr lang="en-US" smtClean="0"/>
              <a:pPr/>
              <a:t>5/12/2014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535AE-64B9-4729-AB46-EE7A49A8A8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46D3EE4-89CF-4A70-81D6-B9DADE4F8A99}" type="datetimeFigureOut">
              <a:rPr lang="en-US" smtClean="0"/>
              <a:pPr/>
              <a:t>5/12/2014</a:t>
            </a:fld>
            <a:endParaRPr lang="en-US"/>
          </a:p>
        </p:txBody>
      </p:sp>
      <p:sp>
        <p:nvSpPr>
          <p:cNvPr id="22" name="Slide Number Placeholder 21"/>
          <p:cNvSpPr>
            <a:spLocks noGrp="1"/>
          </p:cNvSpPr>
          <p:nvPr>
            <p:ph type="sldNum" sz="quarter" idx="15"/>
          </p:nvPr>
        </p:nvSpPr>
        <p:spPr/>
        <p:txBody>
          <a:bodyPr rtlCol="0"/>
          <a:lstStyle/>
          <a:p>
            <a:fld id="{70C535AE-64B9-4729-AB46-EE7A49A8A8A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46D3EE4-89CF-4A70-81D6-B9DADE4F8A99}" type="datetimeFigureOut">
              <a:rPr lang="en-US" smtClean="0"/>
              <a:pPr/>
              <a:t>5/12/2014</a:t>
            </a:fld>
            <a:endParaRPr lang="en-US"/>
          </a:p>
        </p:txBody>
      </p:sp>
      <p:sp>
        <p:nvSpPr>
          <p:cNvPr id="18" name="Slide Number Placeholder 17"/>
          <p:cNvSpPr>
            <a:spLocks noGrp="1"/>
          </p:cNvSpPr>
          <p:nvPr>
            <p:ph type="sldNum" sz="quarter" idx="11"/>
          </p:nvPr>
        </p:nvSpPr>
        <p:spPr/>
        <p:txBody>
          <a:bodyPr rtlCol="0"/>
          <a:lstStyle/>
          <a:p>
            <a:fld id="{70C535AE-64B9-4729-AB46-EE7A49A8A8A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46D3EE4-89CF-4A70-81D6-B9DADE4F8A99}" type="datetimeFigureOut">
              <a:rPr lang="en-US" smtClean="0"/>
              <a:pPr/>
              <a:t>5/12/2014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0C535AE-64B9-4729-AB46-EE7A49A8A8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209800"/>
            <a:ext cx="6629400" cy="2667000"/>
          </a:xfrm>
        </p:spPr>
        <p:txBody>
          <a:bodyPr>
            <a:normAutofit fontScale="90000"/>
          </a:bodyPr>
          <a:lstStyle/>
          <a:p>
            <a:pPr algn="ctr"/>
            <a:r>
              <a:rPr lang="en-US" sz="5300" dirty="0" smtClean="0">
                <a:solidFill>
                  <a:schemeClr val="accent2"/>
                </a:solidFill>
              </a:rPr>
              <a:t>PRIMARY COLORS</a:t>
            </a:r>
            <a:r>
              <a:rPr lang="en-US" sz="4900" dirty="0" smtClean="0">
                <a:solidFill>
                  <a:srgbClr val="FF0000"/>
                </a:solidFill>
              </a:rPr>
              <a:t/>
            </a:r>
            <a:br>
              <a:rPr lang="en-US" sz="4900" dirty="0" smtClean="0">
                <a:solidFill>
                  <a:srgbClr val="FF0000"/>
                </a:solidFill>
              </a:rPr>
            </a:br>
            <a:r>
              <a:rPr lang="en-US" dirty="0" smtClean="0"/>
              <a:t/>
            </a:r>
            <a:br>
              <a:rPr lang="en-US" dirty="0" smtClean="0"/>
            </a:br>
            <a:r>
              <a:rPr lang="en-US" sz="2700" dirty="0" smtClean="0">
                <a:solidFill>
                  <a:schemeClr val="accent1"/>
                </a:solidFill>
              </a:rPr>
              <a:t>The Art of Teaching &amp; Learning with </a:t>
            </a:r>
            <a:br>
              <a:rPr lang="en-US" sz="2700" dirty="0" smtClean="0">
                <a:solidFill>
                  <a:schemeClr val="accent1"/>
                </a:solidFill>
              </a:rPr>
            </a:br>
            <a:r>
              <a:rPr lang="en-US" sz="2700" dirty="0" smtClean="0">
                <a:solidFill>
                  <a:schemeClr val="accent1"/>
                </a:solidFill>
              </a:rPr>
              <a:t>Primary Sources in the Library</a:t>
            </a:r>
            <a:br>
              <a:rPr lang="en-US" sz="2700" dirty="0" smtClean="0">
                <a:solidFill>
                  <a:schemeClr val="accent1"/>
                </a:solidFill>
              </a:rPr>
            </a:br>
            <a:r>
              <a:rPr lang="en-US" sz="2700" dirty="0">
                <a:solidFill>
                  <a:schemeClr val="accent1"/>
                </a:solidFill>
              </a:rPr>
              <a:t/>
            </a:r>
            <a:br>
              <a:rPr lang="en-US" sz="2700" dirty="0">
                <a:solidFill>
                  <a:schemeClr val="accent1"/>
                </a:solidFill>
              </a:rPr>
            </a:br>
            <a:r>
              <a:rPr lang="en-US" sz="2700" dirty="0" smtClean="0">
                <a:solidFill>
                  <a:schemeClr val="accent1"/>
                </a:solidFill>
              </a:rPr>
              <a:t>LOEX 2014</a:t>
            </a:r>
            <a:endParaRPr lang="en-US" sz="2700" dirty="0">
              <a:solidFill>
                <a:schemeClr val="accent1"/>
              </a:solidFill>
            </a:endParaRPr>
          </a:p>
        </p:txBody>
      </p:sp>
      <p:sp>
        <p:nvSpPr>
          <p:cNvPr id="3" name="Subtitle 2"/>
          <p:cNvSpPr>
            <a:spLocks noGrp="1"/>
          </p:cNvSpPr>
          <p:nvPr>
            <p:ph type="subTitle" idx="1"/>
          </p:nvPr>
        </p:nvSpPr>
        <p:spPr>
          <a:xfrm>
            <a:off x="2286000" y="5715000"/>
            <a:ext cx="6172200" cy="787878"/>
          </a:xfrm>
        </p:spPr>
        <p:txBody>
          <a:bodyPr>
            <a:normAutofit lnSpcReduction="10000"/>
          </a:bodyPr>
          <a:lstStyle/>
          <a:p>
            <a:pPr algn="r"/>
            <a:r>
              <a:rPr lang="en-US" sz="1200" dirty="0" smtClean="0">
                <a:solidFill>
                  <a:schemeClr val="accent1"/>
                </a:solidFill>
                <a:latin typeface="Arial" panose="020B0604020202020204" pitchFamily="34" charset="0"/>
                <a:cs typeface="Arial" panose="020B0604020202020204" pitchFamily="34" charset="0"/>
              </a:rPr>
              <a:t>Adam Beauchamp</a:t>
            </a:r>
          </a:p>
          <a:p>
            <a:pPr algn="r"/>
            <a:r>
              <a:rPr lang="en-US" sz="1200" dirty="0" smtClean="0">
                <a:solidFill>
                  <a:schemeClr val="accent1"/>
                </a:solidFill>
                <a:latin typeface="Arial" panose="020B0604020202020204" pitchFamily="34" charset="0"/>
                <a:cs typeface="Arial" panose="020B0604020202020204" pitchFamily="34" charset="0"/>
              </a:rPr>
              <a:t>Tulane University</a:t>
            </a:r>
          </a:p>
          <a:p>
            <a:pPr algn="r"/>
            <a:r>
              <a:rPr lang="en-US" sz="1200" dirty="0" smtClean="0">
                <a:solidFill>
                  <a:schemeClr val="accent1"/>
                </a:solidFill>
                <a:latin typeface="Arial" panose="020B0604020202020204" pitchFamily="34" charset="0"/>
                <a:cs typeface="Arial" panose="020B0604020202020204" pitchFamily="34" charset="0"/>
              </a:rPr>
              <a:t>May 9, 2014	</a:t>
            </a:r>
          </a:p>
        </p:txBody>
      </p:sp>
      <p:sp>
        <p:nvSpPr>
          <p:cNvPr id="4" name="Oval 3"/>
          <p:cNvSpPr/>
          <p:nvPr/>
        </p:nvSpPr>
        <p:spPr>
          <a:xfrm>
            <a:off x="1261418" y="4826343"/>
            <a:ext cx="735227" cy="7063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828800" y="4419600"/>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412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Scaffolding</a:t>
            </a:r>
            <a:endParaRPr lang="en-US" sz="3600" b="1" dirty="0">
              <a:solidFill>
                <a:schemeClr val="accent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331677"/>
            <a:ext cx="1883378" cy="225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1"/>
          <p:cNvSpPr txBox="1">
            <a:spLocks/>
          </p:cNvSpPr>
          <p:nvPr/>
        </p:nvSpPr>
        <p:spPr>
          <a:xfrm>
            <a:off x="380999" y="1719071"/>
            <a:ext cx="8153401" cy="2908489"/>
          </a:xfrm>
          <a:prstGeom prst="rect">
            <a:avLst/>
          </a:prstGeom>
        </p:spPr>
        <p:txBody>
          <a:bodyPr>
            <a:sp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panose="05000000000000000000" pitchFamily="2" charset="2"/>
              <a:buChar char="q"/>
            </a:pPr>
            <a:r>
              <a:rPr lang="en-US" dirty="0" smtClean="0"/>
              <a:t>Relationship between expert and novice in the process of acquiring new skills</a:t>
            </a:r>
          </a:p>
          <a:p>
            <a:pPr>
              <a:buFont typeface="Wingdings" panose="05000000000000000000" pitchFamily="2" charset="2"/>
              <a:buChar char="q"/>
            </a:pPr>
            <a:r>
              <a:rPr lang="en-US" dirty="0" smtClean="0"/>
              <a:t>Expert creates “reduction in degrees of freedom”</a:t>
            </a:r>
          </a:p>
          <a:p>
            <a:pPr lvl="1">
              <a:buFont typeface="Wingdings" panose="05000000000000000000" pitchFamily="2" charset="2"/>
              <a:buChar char="q"/>
            </a:pPr>
            <a:r>
              <a:rPr lang="en-US" sz="2000" dirty="0" smtClean="0"/>
              <a:t>Break down into steps</a:t>
            </a:r>
          </a:p>
          <a:p>
            <a:pPr lvl="1">
              <a:buFont typeface="Wingdings" panose="05000000000000000000" pitchFamily="2" charset="2"/>
              <a:buChar char="q"/>
            </a:pPr>
            <a:r>
              <a:rPr lang="en-US" sz="2000" dirty="0" smtClean="0"/>
              <a:t>Focus on one task/concept at a time</a:t>
            </a:r>
          </a:p>
          <a:p>
            <a:pPr>
              <a:buFont typeface="Wingdings" panose="05000000000000000000" pitchFamily="2" charset="2"/>
              <a:buChar char="q"/>
            </a:pPr>
            <a:r>
              <a:rPr lang="en-US" dirty="0" smtClean="0"/>
              <a:t>Sequence of active learning methods</a:t>
            </a:r>
          </a:p>
          <a:p>
            <a:pPr marL="45720" indent="0">
              <a:buFont typeface="Wingdings"/>
              <a:buNone/>
            </a:pPr>
            <a:endParaRPr lang="en-US" dirty="0"/>
          </a:p>
        </p:txBody>
      </p:sp>
      <p:sp>
        <p:nvSpPr>
          <p:cNvPr id="3" name="TextBox 2"/>
          <p:cNvSpPr txBox="1"/>
          <p:nvPr/>
        </p:nvSpPr>
        <p:spPr>
          <a:xfrm>
            <a:off x="1828800" y="5943600"/>
            <a:ext cx="3962400" cy="646331"/>
          </a:xfrm>
          <a:prstGeom prst="rect">
            <a:avLst/>
          </a:prstGeom>
          <a:noFill/>
        </p:spPr>
        <p:txBody>
          <a:bodyPr wrap="square" rtlCol="0">
            <a:spAutoFit/>
          </a:bodyPr>
          <a:lstStyle/>
          <a:p>
            <a:r>
              <a:rPr lang="en-US" dirty="0" smtClean="0"/>
              <a:t>Jerome Bruner, </a:t>
            </a:r>
            <a:r>
              <a:rPr lang="en-US" i="1" dirty="0" smtClean="0"/>
              <a:t>Actual Minds, Possible Worlds</a:t>
            </a:r>
            <a:r>
              <a:rPr lang="en-US" dirty="0" smtClean="0"/>
              <a:t> (1986).</a:t>
            </a:r>
            <a:endParaRPr lang="en-US" dirty="0"/>
          </a:p>
        </p:txBody>
      </p:sp>
    </p:spTree>
    <p:extLst>
      <p:ext uri="{BB962C8B-B14F-4D97-AF65-F5344CB8AC3E}">
        <p14:creationId xmlns:p14="http://schemas.microsoft.com/office/powerpoint/2010/main" val="3653602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000" dirty="0" smtClean="0">
                <a:solidFill>
                  <a:schemeClr val="accent1"/>
                </a:solidFill>
              </a:rPr>
              <a:t> </a:t>
            </a:r>
            <a:r>
              <a:rPr lang="en-US" sz="5400" dirty="0" smtClean="0">
                <a:solidFill>
                  <a:schemeClr val="accent1"/>
                </a:solidFill>
              </a:rPr>
              <a:t>In the Classroom</a:t>
            </a:r>
            <a:endParaRPr lang="en-US" sz="5400" dirty="0">
              <a:solidFill>
                <a:schemeClr val="accent1"/>
              </a:solidFill>
            </a:endParaRPr>
          </a:p>
        </p:txBody>
      </p:sp>
      <p:sp>
        <p:nvSpPr>
          <p:cNvPr id="9" name="Oval 8"/>
          <p:cNvSpPr/>
          <p:nvPr/>
        </p:nvSpPr>
        <p:spPr>
          <a:xfrm>
            <a:off x="1261418" y="4826343"/>
            <a:ext cx="735227" cy="7063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28800" y="4419600"/>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212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960438"/>
          </a:xfrm>
        </p:spPr>
        <p:txBody>
          <a:bodyPr>
            <a:normAutofit/>
          </a:bodyPr>
          <a:lstStyle/>
          <a:p>
            <a:pPr algn="ctr"/>
            <a:r>
              <a:rPr lang="en-US" sz="3600" b="1" dirty="0" smtClean="0">
                <a:solidFill>
                  <a:schemeClr val="accent2"/>
                </a:solidFill>
              </a:rPr>
              <a:t>Sociology 3030: Research Design</a:t>
            </a:r>
            <a:endParaRPr lang="en-US" sz="3600" b="1" dirty="0">
              <a:solidFill>
                <a:schemeClr val="accent2"/>
              </a:solidFill>
            </a:endParaRPr>
          </a:p>
        </p:txBody>
      </p:sp>
      <p:sp>
        <p:nvSpPr>
          <p:cNvPr id="3" name="Rectangle 2"/>
          <p:cNvSpPr/>
          <p:nvPr/>
        </p:nvSpPr>
        <p:spPr>
          <a:xfrm>
            <a:off x="1041009" y="1596683"/>
            <a:ext cx="6858000" cy="369332"/>
          </a:xfrm>
          <a:prstGeom prst="rect">
            <a:avLst/>
          </a:prstGeom>
        </p:spPr>
        <p:txBody>
          <a:bodyPr wrap="square">
            <a:spAutoFit/>
          </a:bodyPr>
          <a:lstStyle/>
          <a:p>
            <a:r>
              <a:rPr lang="en-US" dirty="0">
                <a:solidFill>
                  <a:schemeClr val="accent2"/>
                </a:solidFill>
              </a:rPr>
              <a:t>“I am hoping to get them to think about using archival </a:t>
            </a:r>
            <a:r>
              <a:rPr lang="en-US" dirty="0" smtClean="0">
                <a:solidFill>
                  <a:schemeClr val="accent2"/>
                </a:solidFill>
              </a:rPr>
              <a:t>materials.”</a:t>
            </a:r>
            <a:endParaRPr lang="en-US" dirty="0">
              <a:solidFill>
                <a:schemeClr val="accent2"/>
              </a:solidFill>
            </a:endParaRPr>
          </a:p>
        </p:txBody>
      </p:sp>
      <p:sp>
        <p:nvSpPr>
          <p:cNvPr id="4" name="TextBox 3"/>
          <p:cNvSpPr txBox="1"/>
          <p:nvPr/>
        </p:nvSpPr>
        <p:spPr>
          <a:xfrm>
            <a:off x="914400" y="2438400"/>
            <a:ext cx="6984609" cy="2677656"/>
          </a:xfrm>
          <a:prstGeom prst="rect">
            <a:avLst/>
          </a:prstGeom>
          <a:noFill/>
        </p:spPr>
        <p:txBody>
          <a:bodyPr wrap="square" rtlCol="0">
            <a:spAutoFit/>
          </a:bodyPr>
          <a:lstStyle/>
          <a:p>
            <a:pPr marL="285750" indent="-285750">
              <a:buClr>
                <a:schemeClr val="accent1"/>
              </a:buClr>
              <a:buFont typeface="Wingdings" panose="05000000000000000000" pitchFamily="2" charset="2"/>
              <a:buChar char="q"/>
            </a:pPr>
            <a:r>
              <a:rPr lang="en-US" sz="2400" dirty="0" smtClean="0"/>
              <a:t> How do sociologists use “archival materials”?</a:t>
            </a:r>
          </a:p>
          <a:p>
            <a:pPr marL="285750" indent="-285750">
              <a:buClr>
                <a:schemeClr val="accent1"/>
              </a:buClr>
              <a:buFont typeface="Wingdings" panose="05000000000000000000" pitchFamily="2" charset="2"/>
              <a:buChar char="q"/>
            </a:pPr>
            <a:r>
              <a:rPr lang="en-US" sz="2400" dirty="0" smtClean="0"/>
              <a:t> What types of archival materials have sociologists used?</a:t>
            </a:r>
          </a:p>
          <a:p>
            <a:pPr marL="285750" indent="-285750">
              <a:buClr>
                <a:schemeClr val="accent1"/>
              </a:buClr>
              <a:buFont typeface="Wingdings" panose="05000000000000000000" pitchFamily="2" charset="2"/>
              <a:buChar char="q"/>
            </a:pPr>
            <a:r>
              <a:rPr lang="en-US" sz="2400" dirty="0" smtClean="0"/>
              <a:t> What types of archival materials does the library have?</a:t>
            </a:r>
          </a:p>
          <a:p>
            <a:pPr marL="285750" indent="-285750">
              <a:buClr>
                <a:schemeClr val="accent1"/>
              </a:buClr>
              <a:buFont typeface="Wingdings" panose="05000000000000000000" pitchFamily="2" charset="2"/>
              <a:buChar char="q"/>
            </a:pPr>
            <a:r>
              <a:rPr lang="en-US" sz="2400" dirty="0" smtClean="0"/>
              <a:t> Which archival materials could be deployed in a one-shot session?</a:t>
            </a:r>
            <a:endParaRPr lang="en-US" sz="2400" dirty="0"/>
          </a:p>
        </p:txBody>
      </p:sp>
    </p:spTree>
    <p:extLst>
      <p:ext uri="{BB962C8B-B14F-4D97-AF65-F5344CB8AC3E}">
        <p14:creationId xmlns:p14="http://schemas.microsoft.com/office/powerpoint/2010/main" val="3872743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The </a:t>
            </a:r>
            <a:r>
              <a:rPr lang="en-US" sz="3600" b="1" dirty="0" err="1" smtClean="0">
                <a:solidFill>
                  <a:schemeClr val="accent2"/>
                </a:solidFill>
              </a:rPr>
              <a:t>Scaffolded</a:t>
            </a:r>
            <a:r>
              <a:rPr lang="en-US" sz="3600" b="1" dirty="0" smtClean="0">
                <a:solidFill>
                  <a:schemeClr val="accent2"/>
                </a:solidFill>
              </a:rPr>
              <a:t> One-Shot</a:t>
            </a:r>
            <a:endParaRPr lang="en-US" sz="3600" b="1" dirty="0">
              <a:solidFill>
                <a:schemeClr val="accent2"/>
              </a:solidFill>
            </a:endParaRPr>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dirty="0" smtClean="0"/>
              <a:t>Modeling (</a:t>
            </a:r>
            <a:r>
              <a:rPr lang="en-US" i="1" dirty="0" smtClean="0"/>
              <a:t>precedes </a:t>
            </a:r>
            <a:r>
              <a:rPr lang="en-US" i="1" dirty="0"/>
              <a:t>l</a:t>
            </a:r>
            <a:r>
              <a:rPr lang="en-US" i="1" dirty="0" smtClean="0"/>
              <a:t>ibrary session</a:t>
            </a:r>
            <a:r>
              <a:rPr lang="en-US" dirty="0" smtClean="0"/>
              <a:t>)</a:t>
            </a:r>
          </a:p>
          <a:p>
            <a:pPr lvl="1">
              <a:buFont typeface="Wingdings" panose="05000000000000000000" pitchFamily="2" charset="2"/>
              <a:buChar char="q"/>
            </a:pPr>
            <a:r>
              <a:rPr lang="en-US" dirty="0" smtClean="0"/>
              <a:t>Regular lecture &amp; class readings</a:t>
            </a:r>
          </a:p>
          <a:p>
            <a:pPr lvl="1">
              <a:buFont typeface="Wingdings" panose="05000000000000000000" pitchFamily="2" charset="2"/>
              <a:buChar char="q"/>
            </a:pPr>
            <a:r>
              <a:rPr lang="en-US" dirty="0" smtClean="0"/>
              <a:t>Independent homework assignment</a:t>
            </a:r>
          </a:p>
          <a:p>
            <a:pPr lvl="1">
              <a:buFont typeface="Wingdings" panose="05000000000000000000" pitchFamily="2" charset="2"/>
              <a:buChar char="q"/>
            </a:pPr>
            <a:endParaRPr lang="en-US" dirty="0" smtClean="0"/>
          </a:p>
          <a:p>
            <a:pPr>
              <a:buFont typeface="Wingdings" panose="05000000000000000000" pitchFamily="2" charset="2"/>
              <a:buChar char="q"/>
            </a:pPr>
            <a:r>
              <a:rPr lang="en-US" dirty="0" smtClean="0"/>
              <a:t>Discussion</a:t>
            </a:r>
          </a:p>
          <a:p>
            <a:pPr lvl="1">
              <a:buFont typeface="Wingdings" panose="05000000000000000000" pitchFamily="2" charset="2"/>
              <a:buChar char="q"/>
            </a:pPr>
            <a:r>
              <a:rPr lang="en-US" dirty="0" smtClean="0"/>
              <a:t>Students report the types and uses of content in sociology articles they found</a:t>
            </a:r>
          </a:p>
          <a:p>
            <a:pPr lvl="1">
              <a:buFont typeface="Wingdings" panose="05000000000000000000" pitchFamily="2" charset="2"/>
              <a:buChar char="q"/>
            </a:pPr>
            <a:r>
              <a:rPr lang="en-US" dirty="0" smtClean="0"/>
              <a:t>Create list of content types on board</a:t>
            </a:r>
          </a:p>
          <a:p>
            <a:pPr lvl="1">
              <a:buFont typeface="Wingdings" panose="05000000000000000000" pitchFamily="2" charset="2"/>
              <a:buChar char="q"/>
            </a:pPr>
            <a:endParaRPr lang="en-US" dirty="0" smtClean="0"/>
          </a:p>
          <a:p>
            <a:pPr>
              <a:buFont typeface="Wingdings" panose="05000000000000000000" pitchFamily="2" charset="2"/>
              <a:buChar char="q"/>
            </a:pPr>
            <a:r>
              <a:rPr lang="en-US" dirty="0" smtClean="0"/>
              <a:t>Group Exercise</a:t>
            </a:r>
          </a:p>
          <a:p>
            <a:pPr lvl="1">
              <a:buFont typeface="Wingdings" panose="05000000000000000000" pitchFamily="2" charset="2"/>
              <a:buChar char="q"/>
            </a:pPr>
            <a:r>
              <a:rPr lang="en-US" dirty="0" smtClean="0"/>
              <a:t>Students work in teams, support one another’s learning</a:t>
            </a:r>
          </a:p>
          <a:p>
            <a:pPr lvl="1">
              <a:buFont typeface="Wingdings" panose="05000000000000000000" pitchFamily="2" charset="2"/>
              <a:buChar char="q"/>
            </a:pPr>
            <a:r>
              <a:rPr lang="en-US" dirty="0" smtClean="0"/>
              <a:t>Hands-on practice with the methodology</a:t>
            </a:r>
          </a:p>
        </p:txBody>
      </p:sp>
    </p:spTree>
    <p:extLst>
      <p:ext uri="{BB962C8B-B14F-4D97-AF65-F5344CB8AC3E}">
        <p14:creationId xmlns:p14="http://schemas.microsoft.com/office/powerpoint/2010/main" val="1962007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A Building Full of Content</a:t>
            </a:r>
            <a:endParaRPr lang="en-US" sz="3600" b="1" dirty="0">
              <a:solidFill>
                <a:schemeClr val="accent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37855"/>
            <a:ext cx="6565392" cy="492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628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Feedback</a:t>
            </a:r>
            <a:endParaRPr lang="en-US" sz="3600" b="1" dirty="0">
              <a:solidFill>
                <a:schemeClr val="accent2"/>
              </a:solidFill>
            </a:endParaRPr>
          </a:p>
        </p:txBody>
      </p:sp>
      <p:sp>
        <p:nvSpPr>
          <p:cNvPr id="4" name="Content Placeholder 3"/>
          <p:cNvSpPr txBox="1">
            <a:spLocks noGrp="1"/>
          </p:cNvSpPr>
          <p:nvPr>
            <p:ph sz="quarter" idx="1"/>
          </p:nvPr>
        </p:nvSpPr>
        <p:spPr>
          <a:xfrm>
            <a:off x="533400" y="1676400"/>
            <a:ext cx="7467600" cy="1646605"/>
          </a:xfrm>
          <a:prstGeom prst="rect">
            <a:avLst/>
          </a:prstGeom>
          <a:noFill/>
        </p:spPr>
        <p:txBody>
          <a:bodyPr wrap="square" rtlCol="0">
            <a:spAutoFit/>
          </a:bodyPr>
          <a:lstStyle/>
          <a:p>
            <a:pPr marL="0" indent="0">
              <a:buNone/>
            </a:pPr>
            <a:r>
              <a:rPr lang="en-US" sz="2400" dirty="0" smtClean="0"/>
              <a:t>“I think it went really well ... I really think students ‘get it’ when they do something hands-on, and the wide range of materials you picked was fun and creative.”</a:t>
            </a:r>
          </a:p>
          <a:p>
            <a:pPr marL="0" indent="0" algn="r">
              <a:buNone/>
            </a:pPr>
            <a:r>
              <a:rPr lang="en-US" sz="2400" dirty="0" smtClean="0"/>
              <a:t>Post-session, 3/6/2013</a:t>
            </a:r>
            <a:endParaRPr lang="en-US" sz="2400" dirty="0"/>
          </a:p>
        </p:txBody>
      </p:sp>
      <p:sp>
        <p:nvSpPr>
          <p:cNvPr id="5" name="TextBox 4"/>
          <p:cNvSpPr txBox="1"/>
          <p:nvPr/>
        </p:nvSpPr>
        <p:spPr>
          <a:xfrm>
            <a:off x="533400" y="3505200"/>
            <a:ext cx="7620000" cy="2677656"/>
          </a:xfrm>
          <a:prstGeom prst="rect">
            <a:avLst/>
          </a:prstGeom>
          <a:noFill/>
        </p:spPr>
        <p:txBody>
          <a:bodyPr wrap="square" rtlCol="0">
            <a:spAutoFit/>
          </a:bodyPr>
          <a:lstStyle/>
          <a:p>
            <a:r>
              <a:rPr lang="en-US" sz="2400" dirty="0" smtClean="0"/>
              <a:t>“Based on their exam performance and in-class discussion following the content analysis exercise, this group of students definitely understood what it took for them to use these data for research. It has inspired me to do more hands-on exercises in class on other topics in the future.”</a:t>
            </a:r>
          </a:p>
          <a:p>
            <a:pPr algn="r"/>
            <a:r>
              <a:rPr lang="en-US" sz="2400" dirty="0" smtClean="0"/>
              <a:t>End of semester, 5/8/2013</a:t>
            </a:r>
          </a:p>
        </p:txBody>
      </p:sp>
    </p:spTree>
    <p:extLst>
      <p:ext uri="{BB962C8B-B14F-4D97-AF65-F5344CB8AC3E}">
        <p14:creationId xmlns:p14="http://schemas.microsoft.com/office/powerpoint/2010/main" val="118677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Expanding the Model</a:t>
            </a:r>
            <a:endParaRPr lang="en-US" sz="3600" b="1" dirty="0">
              <a:solidFill>
                <a:schemeClr val="accent2"/>
              </a:solidFill>
            </a:endParaRPr>
          </a:p>
        </p:txBody>
      </p:sp>
      <p:sp>
        <p:nvSpPr>
          <p:cNvPr id="3" name="Content Placeholder 2"/>
          <p:cNvSpPr>
            <a:spLocks noGrp="1"/>
          </p:cNvSpPr>
          <p:nvPr>
            <p:ph sz="quarter" idx="1"/>
          </p:nvPr>
        </p:nvSpPr>
        <p:spPr/>
        <p:txBody>
          <a:bodyPr/>
          <a:lstStyle/>
          <a:p>
            <a:pPr marL="0" indent="0">
              <a:buNone/>
            </a:pPr>
            <a:endParaRPr lang="en-US" dirty="0" smtClean="0">
              <a:solidFill>
                <a:schemeClr val="accent1"/>
              </a:solidFill>
            </a:endParaRPr>
          </a:p>
          <a:p>
            <a:pPr marL="0" indent="0">
              <a:buNone/>
            </a:pPr>
            <a:r>
              <a:rPr lang="en-US" dirty="0" smtClean="0">
                <a:solidFill>
                  <a:schemeClr val="accent1"/>
                </a:solidFill>
              </a:rPr>
              <a:t>History professor: </a:t>
            </a:r>
            <a:r>
              <a:rPr lang="en-US" dirty="0" smtClean="0"/>
              <a:t>“A </a:t>
            </a:r>
            <a:r>
              <a:rPr lang="en-US" dirty="0"/>
              <a:t>video of us should be on the </a:t>
            </a:r>
            <a:r>
              <a:rPr lang="en-US" dirty="0" smtClean="0"/>
              <a:t>Howard </a:t>
            </a:r>
            <a:r>
              <a:rPr lang="en-US" dirty="0"/>
              <a:t>Tilton website.  We had relatively inexperienced Tulane undergraduates poring over </a:t>
            </a:r>
            <a:r>
              <a:rPr lang="en-US" dirty="0">
                <a:solidFill>
                  <a:schemeClr val="accent1"/>
                </a:solidFill>
              </a:rPr>
              <a:t>primary documents </a:t>
            </a:r>
            <a:r>
              <a:rPr lang="en-US" dirty="0"/>
              <a:t>in three languages and muddling slowly through context and historical debates</a:t>
            </a:r>
            <a:r>
              <a:rPr lang="en-US" dirty="0" smtClean="0"/>
              <a:t>.”</a:t>
            </a:r>
          </a:p>
          <a:p>
            <a:pPr marL="0" indent="0">
              <a:buNone/>
            </a:pPr>
            <a:endParaRPr lang="en-US" dirty="0"/>
          </a:p>
          <a:p>
            <a:pPr marL="0" indent="0">
              <a:buNone/>
            </a:pPr>
            <a:r>
              <a:rPr lang="en-US" dirty="0" smtClean="0">
                <a:solidFill>
                  <a:schemeClr val="accent1"/>
                </a:solidFill>
              </a:rPr>
              <a:t>Political science student: </a:t>
            </a:r>
            <a:r>
              <a:rPr lang="en-US" dirty="0" smtClean="0"/>
              <a:t>“I </a:t>
            </a:r>
            <a:r>
              <a:rPr lang="en-US" dirty="0"/>
              <a:t>learned about many more data sites available through the library. There is a lot of </a:t>
            </a:r>
            <a:r>
              <a:rPr lang="en-US" dirty="0" smtClean="0">
                <a:solidFill>
                  <a:schemeClr val="accent1"/>
                </a:solidFill>
              </a:rPr>
              <a:t>Census data</a:t>
            </a:r>
            <a:r>
              <a:rPr lang="en-US" dirty="0" smtClean="0"/>
              <a:t>…it </a:t>
            </a:r>
            <a:r>
              <a:rPr lang="en-US" dirty="0"/>
              <a:t>was cool to look at our hometowns</a:t>
            </a:r>
            <a:r>
              <a:rPr lang="en-US" dirty="0" smtClean="0"/>
              <a:t>.”</a:t>
            </a:r>
            <a:endParaRPr lang="en-US" dirty="0"/>
          </a:p>
        </p:txBody>
      </p:sp>
    </p:spTree>
    <p:extLst>
      <p:ext uri="{BB962C8B-B14F-4D97-AF65-F5344CB8AC3E}">
        <p14:creationId xmlns:p14="http://schemas.microsoft.com/office/powerpoint/2010/main" val="126122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Select Bibliography</a:t>
            </a:r>
            <a:endParaRPr lang="en-US" sz="3600" b="1" dirty="0">
              <a:solidFill>
                <a:schemeClr val="accent2"/>
              </a:solidFill>
            </a:endParaRP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q"/>
            </a:pPr>
            <a:r>
              <a:rPr lang="en-US" sz="2200" dirty="0" smtClean="0"/>
              <a:t>Bruner, Jerome S. </a:t>
            </a:r>
            <a:r>
              <a:rPr lang="en-US" sz="2200" i="1" dirty="0" smtClean="0"/>
              <a:t>Actual Minds, Possible Worlds. </a:t>
            </a:r>
            <a:r>
              <a:rPr lang="en-US" sz="2200" dirty="0" smtClean="0"/>
              <a:t>Cambridge, MA: Harvard University Press, 1983.</a:t>
            </a:r>
          </a:p>
          <a:p>
            <a:pPr>
              <a:buFont typeface="Wingdings" panose="05000000000000000000" pitchFamily="2" charset="2"/>
              <a:buChar char="q"/>
            </a:pPr>
            <a:r>
              <a:rPr lang="en-US" sz="2200" dirty="0" err="1" smtClean="0"/>
              <a:t>Krippendorf</a:t>
            </a:r>
            <a:r>
              <a:rPr lang="en-US" sz="2200" dirty="0" smtClean="0"/>
              <a:t>, Klaus. 2010. “Content Analysis.” Pp. 234-36 in </a:t>
            </a:r>
            <a:r>
              <a:rPr lang="en-US" sz="2200" i="1" dirty="0" smtClean="0"/>
              <a:t>Encyclopedia of Research Design</a:t>
            </a:r>
            <a:r>
              <a:rPr lang="en-US" sz="2200" dirty="0" smtClean="0"/>
              <a:t>, edited by Neil J. </a:t>
            </a:r>
            <a:r>
              <a:rPr lang="en-US" sz="2200" dirty="0" err="1" smtClean="0"/>
              <a:t>Salkind</a:t>
            </a:r>
            <a:r>
              <a:rPr lang="en-US" sz="2200" dirty="0" smtClean="0"/>
              <a:t>. Thousand Oaks, CA: SAGE Publications.</a:t>
            </a:r>
          </a:p>
          <a:p>
            <a:pPr>
              <a:buFont typeface="Wingdings" panose="05000000000000000000" pitchFamily="2" charset="2"/>
              <a:buChar char="q"/>
            </a:pPr>
            <a:r>
              <a:rPr lang="en-US" sz="2200" dirty="0" smtClean="0"/>
              <a:t>Vygotsky, Lev. 1978. </a:t>
            </a:r>
            <a:r>
              <a:rPr lang="en-US" sz="2200" i="1" dirty="0" smtClean="0"/>
              <a:t>Mind in Society</a:t>
            </a:r>
            <a:r>
              <a:rPr lang="en-US" sz="2200" dirty="0" smtClean="0"/>
              <a:t>. Cambridge, MA: Harvard University Press.</a:t>
            </a:r>
          </a:p>
          <a:p>
            <a:pPr>
              <a:buFont typeface="Wingdings" panose="05000000000000000000" pitchFamily="2" charset="2"/>
              <a:buChar char="q"/>
            </a:pPr>
            <a:r>
              <a:rPr lang="en-US" sz="2200" dirty="0" err="1" smtClean="0"/>
              <a:t>Wineburg</a:t>
            </a:r>
            <a:r>
              <a:rPr lang="en-US" sz="2200" dirty="0" smtClean="0"/>
              <a:t>, Sam. 2001. </a:t>
            </a:r>
            <a:r>
              <a:rPr lang="en-US" sz="2200" i="1" dirty="0" smtClean="0"/>
              <a:t>Historical Thinking and Other Unnatural Acts</a:t>
            </a:r>
            <a:r>
              <a:rPr lang="en-US" sz="2200" dirty="0" smtClean="0"/>
              <a:t>. Philadelphia, PA: Temple University Press.</a:t>
            </a:r>
          </a:p>
          <a:p>
            <a:pPr>
              <a:buFont typeface="Wingdings" panose="05000000000000000000" pitchFamily="2" charset="2"/>
              <a:buChar char="q"/>
            </a:pPr>
            <a:r>
              <a:rPr lang="en-US" sz="2200" dirty="0" smtClean="0"/>
              <a:t>Wood, David, Jerome S. Bruner, and Gail Ross. 1976. “The Role of Tutoring in Problem Solving.” </a:t>
            </a:r>
            <a:r>
              <a:rPr lang="en-US" sz="2200" i="1" dirty="0" smtClean="0"/>
              <a:t>Journal of Child Psychology and Psychiatry</a:t>
            </a:r>
            <a:r>
              <a:rPr lang="en-US" sz="2200" dirty="0" smtClean="0"/>
              <a:t> 17(1):89-100.</a:t>
            </a:r>
            <a:endParaRPr lang="en-US" sz="2200" dirty="0"/>
          </a:p>
        </p:txBody>
      </p:sp>
    </p:spTree>
    <p:extLst>
      <p:ext uri="{BB962C8B-B14F-4D97-AF65-F5344CB8AC3E}">
        <p14:creationId xmlns:p14="http://schemas.microsoft.com/office/powerpoint/2010/main" val="400260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55465" y="3733800"/>
            <a:ext cx="6674135" cy="1754326"/>
          </a:xfrm>
          <a:prstGeom prst="rect">
            <a:avLst/>
          </a:prstGeom>
          <a:noFill/>
        </p:spPr>
        <p:txBody>
          <a:bodyPr wrap="none" rtlCol="0">
            <a:spAutoFit/>
          </a:bodyPr>
          <a:lstStyle/>
          <a:p>
            <a:pPr algn="r"/>
            <a:r>
              <a:rPr lang="en-US" sz="3600" b="1" dirty="0" smtClean="0">
                <a:solidFill>
                  <a:schemeClr val="accent2"/>
                </a:solidFill>
              </a:rPr>
              <a:t>abeaucha@tulane.edu</a:t>
            </a:r>
          </a:p>
          <a:p>
            <a:pPr algn="r"/>
            <a:r>
              <a:rPr lang="en-US" sz="3600" b="1" dirty="0">
                <a:solidFill>
                  <a:schemeClr val="accent2"/>
                </a:solidFill>
              </a:rPr>
              <a:t>adambeauchamp.wordpress.com</a:t>
            </a:r>
          </a:p>
          <a:p>
            <a:pPr algn="r"/>
            <a:r>
              <a:rPr lang="en-US" sz="3600" b="1" dirty="0" smtClean="0">
                <a:solidFill>
                  <a:schemeClr val="accent2"/>
                </a:solidFill>
              </a:rPr>
              <a:t>@</a:t>
            </a:r>
            <a:r>
              <a:rPr lang="en-US" sz="3600" b="1" dirty="0" err="1" smtClean="0">
                <a:solidFill>
                  <a:schemeClr val="accent2"/>
                </a:solidFill>
              </a:rPr>
              <a:t>delayedcajun</a:t>
            </a:r>
            <a:endParaRPr lang="en-US" sz="3600" b="1" dirty="0">
              <a:solidFill>
                <a:schemeClr val="accent2"/>
              </a:solidFill>
            </a:endParaRPr>
          </a:p>
        </p:txBody>
      </p:sp>
      <p:sp>
        <p:nvSpPr>
          <p:cNvPr id="3" name="TextBox 2"/>
          <p:cNvSpPr txBox="1"/>
          <p:nvPr/>
        </p:nvSpPr>
        <p:spPr>
          <a:xfrm>
            <a:off x="685800" y="533400"/>
            <a:ext cx="7543800" cy="1754326"/>
          </a:xfrm>
          <a:prstGeom prst="rect">
            <a:avLst/>
          </a:prstGeom>
          <a:noFill/>
        </p:spPr>
        <p:txBody>
          <a:bodyPr wrap="square" rtlCol="0">
            <a:spAutoFit/>
          </a:bodyPr>
          <a:lstStyle/>
          <a:p>
            <a:r>
              <a:rPr lang="en-US" sz="3600" b="1" dirty="0" smtClean="0">
                <a:solidFill>
                  <a:schemeClr val="accent2"/>
                </a:solidFill>
              </a:rPr>
              <a:t>Adam Beauchamp</a:t>
            </a:r>
          </a:p>
          <a:p>
            <a:r>
              <a:rPr lang="en-US" sz="3600" b="1" dirty="0" smtClean="0">
                <a:solidFill>
                  <a:schemeClr val="accent2"/>
                </a:solidFill>
              </a:rPr>
              <a:t>Research &amp; Instruction Librarian</a:t>
            </a:r>
          </a:p>
          <a:p>
            <a:r>
              <a:rPr lang="en-US" sz="3600" b="1" dirty="0" smtClean="0">
                <a:solidFill>
                  <a:schemeClr val="accent2"/>
                </a:solidFill>
              </a:rPr>
              <a:t>Tulane University</a:t>
            </a:r>
            <a:endParaRPr lang="en-US" sz="3600" b="1" dirty="0">
              <a:solidFill>
                <a:schemeClr val="accent2"/>
              </a:solidFill>
            </a:endParaRPr>
          </a:p>
        </p:txBody>
      </p:sp>
    </p:spTree>
    <p:extLst>
      <p:ext uri="{BB962C8B-B14F-4D97-AF65-F5344CB8AC3E}">
        <p14:creationId xmlns:p14="http://schemas.microsoft.com/office/powerpoint/2010/main" val="281183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362200"/>
            <a:ext cx="3390900" cy="584775"/>
          </a:xfrm>
          <a:prstGeom prst="rect">
            <a:avLst/>
          </a:prstGeom>
          <a:noFill/>
        </p:spPr>
        <p:txBody>
          <a:bodyPr wrap="square" rtlCol="0">
            <a:spAutoFit/>
          </a:bodyPr>
          <a:lstStyle/>
          <a:p>
            <a:r>
              <a:rPr lang="en-US" sz="3200" b="1" dirty="0" smtClean="0">
                <a:solidFill>
                  <a:schemeClr val="accent1"/>
                </a:solidFill>
              </a:rPr>
              <a:t>Professor:</a:t>
            </a:r>
            <a:endParaRPr lang="en-US" sz="3200" b="1" dirty="0">
              <a:solidFill>
                <a:schemeClr val="accent1"/>
              </a:solidFill>
            </a:endParaRPr>
          </a:p>
        </p:txBody>
      </p:sp>
      <p:sp>
        <p:nvSpPr>
          <p:cNvPr id="3" name="TextBox 2"/>
          <p:cNvSpPr txBox="1"/>
          <p:nvPr/>
        </p:nvSpPr>
        <p:spPr>
          <a:xfrm>
            <a:off x="1143000" y="2971800"/>
            <a:ext cx="6629400" cy="1200329"/>
          </a:xfrm>
          <a:prstGeom prst="rect">
            <a:avLst/>
          </a:prstGeom>
          <a:noFill/>
        </p:spPr>
        <p:txBody>
          <a:bodyPr wrap="square" rtlCol="0">
            <a:spAutoFit/>
          </a:bodyPr>
          <a:lstStyle/>
          <a:p>
            <a:r>
              <a:rPr lang="en-US" sz="3600" dirty="0" smtClean="0"/>
              <a:t>“I am hoping to get them to think about using archival materials.”</a:t>
            </a:r>
          </a:p>
        </p:txBody>
      </p:sp>
    </p:spTree>
    <p:extLst>
      <p:ext uri="{BB962C8B-B14F-4D97-AF65-F5344CB8AC3E}">
        <p14:creationId xmlns:p14="http://schemas.microsoft.com/office/powerpoint/2010/main" val="171077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78932"/>
            <a:ext cx="3390900" cy="584775"/>
          </a:xfrm>
          <a:prstGeom prst="rect">
            <a:avLst/>
          </a:prstGeom>
          <a:noFill/>
        </p:spPr>
        <p:txBody>
          <a:bodyPr wrap="square" rtlCol="0">
            <a:spAutoFit/>
          </a:bodyPr>
          <a:lstStyle/>
          <a:p>
            <a:r>
              <a:rPr lang="en-US" sz="3200" b="1" dirty="0" smtClean="0">
                <a:solidFill>
                  <a:schemeClr val="accent1"/>
                </a:solidFill>
              </a:rPr>
              <a:t>Students:</a:t>
            </a:r>
            <a:endParaRPr lang="en-US" sz="3200" b="1" dirty="0">
              <a:solidFill>
                <a:schemeClr val="accent1"/>
              </a:solidFill>
            </a:endParaRPr>
          </a:p>
        </p:txBody>
      </p:sp>
      <p:sp>
        <p:nvSpPr>
          <p:cNvPr id="5" name="TextBox 4"/>
          <p:cNvSpPr txBox="1"/>
          <p:nvPr/>
        </p:nvSpPr>
        <p:spPr>
          <a:xfrm>
            <a:off x="1143000" y="1676400"/>
            <a:ext cx="6629400" cy="4955203"/>
          </a:xfrm>
          <a:prstGeom prst="rect">
            <a:avLst/>
          </a:prstGeom>
          <a:noFill/>
        </p:spPr>
        <p:txBody>
          <a:bodyPr wrap="square" rtlCol="0">
            <a:spAutoFit/>
          </a:bodyPr>
          <a:lstStyle/>
          <a:p>
            <a:r>
              <a:rPr lang="en-US" sz="2400" dirty="0" smtClean="0"/>
              <a:t>“I need primary sources for my paper on gender roles in Victorian London. What databases do you have?”</a:t>
            </a:r>
          </a:p>
          <a:p>
            <a:endParaRPr lang="en-US" sz="2400" dirty="0"/>
          </a:p>
          <a:p>
            <a:r>
              <a:rPr lang="en-US" sz="2400" dirty="0" smtClean="0"/>
              <a:t>“Where can I find data for my research on Spaniards’ changing attitudes toward the afternoon siesta.”</a:t>
            </a:r>
          </a:p>
          <a:p>
            <a:endParaRPr lang="en-US" sz="2400" dirty="0"/>
          </a:p>
          <a:p>
            <a:r>
              <a:rPr lang="en-US" sz="2400" dirty="0" smtClean="0"/>
              <a:t>“Still </a:t>
            </a:r>
            <a:r>
              <a:rPr lang="en-US" sz="2400" dirty="0"/>
              <a:t>a bit unclear on finding primary sources vs secondary. </a:t>
            </a:r>
            <a:r>
              <a:rPr lang="en-US" sz="2400" dirty="0" smtClean="0"/>
              <a:t>I </a:t>
            </a:r>
            <a:r>
              <a:rPr lang="en-US" sz="2400" dirty="0"/>
              <a:t>know the difference between the two but not necessarily the best place to look for </a:t>
            </a:r>
            <a:r>
              <a:rPr lang="en-US" sz="2400" dirty="0" smtClean="0"/>
              <a:t>each.</a:t>
            </a:r>
            <a:endParaRPr lang="en-US" sz="2400" dirty="0"/>
          </a:p>
          <a:p>
            <a:endParaRPr lang="en-US" sz="2800" dirty="0"/>
          </a:p>
        </p:txBody>
      </p:sp>
    </p:spTree>
    <p:extLst>
      <p:ext uri="{BB962C8B-B14F-4D97-AF65-F5344CB8AC3E}">
        <p14:creationId xmlns:p14="http://schemas.microsoft.com/office/powerpoint/2010/main" val="681353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78932"/>
            <a:ext cx="3390900" cy="584775"/>
          </a:xfrm>
          <a:prstGeom prst="rect">
            <a:avLst/>
          </a:prstGeom>
          <a:noFill/>
        </p:spPr>
        <p:txBody>
          <a:bodyPr wrap="square" rtlCol="0">
            <a:spAutoFit/>
          </a:bodyPr>
          <a:lstStyle/>
          <a:p>
            <a:r>
              <a:rPr lang="en-US" sz="3200" b="1" dirty="0" smtClean="0">
                <a:solidFill>
                  <a:schemeClr val="accent1"/>
                </a:solidFill>
              </a:rPr>
              <a:t>Students:</a:t>
            </a:r>
            <a:endParaRPr lang="en-US" sz="3200" b="1" dirty="0">
              <a:solidFill>
                <a:schemeClr val="accent1"/>
              </a:solidFill>
            </a:endParaRPr>
          </a:p>
        </p:txBody>
      </p:sp>
      <p:sp>
        <p:nvSpPr>
          <p:cNvPr id="3" name="TextBox 2"/>
          <p:cNvSpPr txBox="1"/>
          <p:nvPr/>
        </p:nvSpPr>
        <p:spPr>
          <a:xfrm>
            <a:off x="1143000" y="1676400"/>
            <a:ext cx="6629400" cy="4955203"/>
          </a:xfrm>
          <a:prstGeom prst="rect">
            <a:avLst/>
          </a:prstGeom>
          <a:noFill/>
        </p:spPr>
        <p:txBody>
          <a:bodyPr wrap="square" rtlCol="0">
            <a:spAutoFit/>
          </a:bodyPr>
          <a:lstStyle/>
          <a:p>
            <a:r>
              <a:rPr lang="en-US" sz="2400" dirty="0" smtClean="0"/>
              <a:t>“I </a:t>
            </a:r>
            <a:r>
              <a:rPr lang="en-US" sz="2400" dirty="0" smtClean="0">
                <a:solidFill>
                  <a:schemeClr val="accent4"/>
                </a:solidFill>
              </a:rPr>
              <a:t>need primary sources </a:t>
            </a:r>
            <a:r>
              <a:rPr lang="en-US" sz="2400" dirty="0" smtClean="0"/>
              <a:t>for my paper on gender roles in Victorian London. What databases do you have?”</a:t>
            </a:r>
          </a:p>
          <a:p>
            <a:endParaRPr lang="en-US" sz="2400" dirty="0"/>
          </a:p>
          <a:p>
            <a:r>
              <a:rPr lang="en-US" sz="2400" dirty="0" smtClean="0"/>
              <a:t>“Where can I </a:t>
            </a:r>
            <a:r>
              <a:rPr lang="en-US" sz="2400" dirty="0" smtClean="0">
                <a:solidFill>
                  <a:srgbClr val="FF0000"/>
                </a:solidFill>
              </a:rPr>
              <a:t>find data </a:t>
            </a:r>
            <a:r>
              <a:rPr lang="en-US" sz="2400" dirty="0" smtClean="0"/>
              <a:t>for my research on Spaniards’ changing attitudes toward the afternoon siesta.”</a:t>
            </a:r>
          </a:p>
          <a:p>
            <a:endParaRPr lang="en-US" sz="2400" dirty="0"/>
          </a:p>
          <a:p>
            <a:r>
              <a:rPr lang="en-US" sz="2400" dirty="0" smtClean="0"/>
              <a:t>“Still </a:t>
            </a:r>
            <a:r>
              <a:rPr lang="en-US" sz="2400" dirty="0"/>
              <a:t>a bit unclear on </a:t>
            </a:r>
            <a:r>
              <a:rPr lang="en-US" sz="2400" dirty="0">
                <a:solidFill>
                  <a:srgbClr val="FF0000"/>
                </a:solidFill>
              </a:rPr>
              <a:t>finding primary sources </a:t>
            </a:r>
            <a:r>
              <a:rPr lang="en-US" sz="2400" dirty="0"/>
              <a:t>vs secondary. </a:t>
            </a:r>
            <a:r>
              <a:rPr lang="en-US" sz="2400" dirty="0" smtClean="0"/>
              <a:t>I </a:t>
            </a:r>
            <a:r>
              <a:rPr lang="en-US" sz="2400" dirty="0"/>
              <a:t>know the difference between the two but not necessarily the </a:t>
            </a:r>
            <a:r>
              <a:rPr lang="en-US" sz="2400" dirty="0">
                <a:solidFill>
                  <a:srgbClr val="FF0000"/>
                </a:solidFill>
              </a:rPr>
              <a:t>best place to look for </a:t>
            </a:r>
            <a:r>
              <a:rPr lang="en-US" sz="2400" dirty="0" smtClean="0">
                <a:solidFill>
                  <a:srgbClr val="FF0000"/>
                </a:solidFill>
              </a:rPr>
              <a:t>each</a:t>
            </a:r>
            <a:r>
              <a:rPr lang="en-US" sz="2400" dirty="0" smtClean="0"/>
              <a:t>.</a:t>
            </a:r>
            <a:endParaRPr lang="en-US" sz="2400" dirty="0"/>
          </a:p>
          <a:p>
            <a:endParaRPr lang="en-US" sz="2800" dirty="0"/>
          </a:p>
        </p:txBody>
      </p:sp>
    </p:spTree>
    <p:extLst>
      <p:ext uri="{BB962C8B-B14F-4D97-AF65-F5344CB8AC3E}">
        <p14:creationId xmlns:p14="http://schemas.microsoft.com/office/powerpoint/2010/main" val="3955003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828800"/>
            <a:ext cx="3390900" cy="584775"/>
          </a:xfrm>
          <a:prstGeom prst="rect">
            <a:avLst/>
          </a:prstGeom>
          <a:noFill/>
        </p:spPr>
        <p:txBody>
          <a:bodyPr wrap="square" rtlCol="0">
            <a:spAutoFit/>
          </a:bodyPr>
          <a:lstStyle/>
          <a:p>
            <a:r>
              <a:rPr lang="en-US" sz="3200" b="1" dirty="0" smtClean="0">
                <a:solidFill>
                  <a:schemeClr val="accent1"/>
                </a:solidFill>
              </a:rPr>
              <a:t>Professor:</a:t>
            </a:r>
            <a:endParaRPr lang="en-US" sz="3200" b="1" dirty="0">
              <a:solidFill>
                <a:schemeClr val="accent1"/>
              </a:solidFill>
            </a:endParaRPr>
          </a:p>
        </p:txBody>
      </p:sp>
      <p:sp>
        <p:nvSpPr>
          <p:cNvPr id="3" name="TextBox 2"/>
          <p:cNvSpPr txBox="1"/>
          <p:nvPr/>
        </p:nvSpPr>
        <p:spPr>
          <a:xfrm>
            <a:off x="1066800" y="2667000"/>
            <a:ext cx="6629400" cy="2246769"/>
          </a:xfrm>
          <a:prstGeom prst="rect">
            <a:avLst/>
          </a:prstGeom>
          <a:noFill/>
        </p:spPr>
        <p:txBody>
          <a:bodyPr wrap="square" rtlCol="0">
            <a:spAutoFit/>
          </a:bodyPr>
          <a:lstStyle/>
          <a:p>
            <a:r>
              <a:rPr lang="en-US" sz="2800" dirty="0" smtClean="0"/>
              <a:t>“They are not thinking about </a:t>
            </a:r>
            <a:r>
              <a:rPr lang="en-US" sz="2800" dirty="0" smtClean="0">
                <a:solidFill>
                  <a:srgbClr val="FF0000"/>
                </a:solidFill>
              </a:rPr>
              <a:t>how to research </a:t>
            </a:r>
            <a:r>
              <a:rPr lang="en-US" sz="2800" dirty="0" smtClean="0"/>
              <a:t>this as a history paper…. Even one of the top students in the class is just kind of </a:t>
            </a:r>
            <a:r>
              <a:rPr lang="en-US" sz="2800" dirty="0" smtClean="0">
                <a:solidFill>
                  <a:srgbClr val="FF0000"/>
                </a:solidFill>
              </a:rPr>
              <a:t>randomly looking for things</a:t>
            </a:r>
            <a:r>
              <a:rPr lang="en-US" sz="2800" dirty="0" smtClean="0"/>
              <a:t> about race in Cuba.”</a:t>
            </a:r>
            <a:endParaRPr lang="en-US" sz="2800" dirty="0"/>
          </a:p>
        </p:txBody>
      </p:sp>
    </p:spTree>
    <p:extLst>
      <p:ext uri="{BB962C8B-B14F-4D97-AF65-F5344CB8AC3E}">
        <p14:creationId xmlns:p14="http://schemas.microsoft.com/office/powerpoint/2010/main" val="928405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000" dirty="0" smtClean="0">
                <a:solidFill>
                  <a:schemeClr val="accent1"/>
                </a:solidFill>
              </a:rPr>
              <a:t> Pedagogy</a:t>
            </a:r>
            <a:endParaRPr lang="en-US" sz="6000" dirty="0">
              <a:solidFill>
                <a:schemeClr val="accent1"/>
              </a:solidFill>
            </a:endParaRPr>
          </a:p>
        </p:txBody>
      </p:sp>
      <p:sp>
        <p:nvSpPr>
          <p:cNvPr id="9" name="Oval 8"/>
          <p:cNvSpPr/>
          <p:nvPr/>
        </p:nvSpPr>
        <p:spPr>
          <a:xfrm>
            <a:off x="1261418" y="4826343"/>
            <a:ext cx="735227" cy="7063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28800" y="4419600"/>
            <a:ext cx="533400" cy="533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29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Experts v. Novices</a:t>
            </a:r>
            <a:endParaRPr lang="en-US" sz="3600" b="1" dirty="0">
              <a:solidFill>
                <a:schemeClr val="accent2"/>
              </a:solidFill>
            </a:endParaRPr>
          </a:p>
        </p:txBody>
      </p:sp>
      <p:sp>
        <p:nvSpPr>
          <p:cNvPr id="3" name="Content Placeholder 2"/>
          <p:cNvSpPr>
            <a:spLocks noGrp="1"/>
          </p:cNvSpPr>
          <p:nvPr>
            <p:ph sz="quarter" idx="2"/>
          </p:nvPr>
        </p:nvSpPr>
        <p:spPr>
          <a:xfrm>
            <a:off x="457200" y="2362200"/>
            <a:ext cx="3657600" cy="2057400"/>
          </a:xfrm>
        </p:spPr>
        <p:txBody>
          <a:bodyPr/>
          <a:lstStyle/>
          <a:p>
            <a:pPr>
              <a:buFont typeface="Wingdings" panose="05000000000000000000" pitchFamily="2" charset="2"/>
              <a:buChar char="q"/>
            </a:pPr>
            <a:r>
              <a:rPr lang="en-US" dirty="0" smtClean="0"/>
              <a:t>Author intention</a:t>
            </a:r>
          </a:p>
          <a:p>
            <a:pPr>
              <a:buFont typeface="Wingdings" panose="05000000000000000000" pitchFamily="2" charset="2"/>
              <a:buChar char="q"/>
            </a:pPr>
            <a:r>
              <a:rPr lang="en-US" dirty="0" smtClean="0"/>
              <a:t>Audience reaction</a:t>
            </a:r>
          </a:p>
          <a:p>
            <a:pPr>
              <a:buFont typeface="Wingdings" panose="05000000000000000000" pitchFamily="2" charset="2"/>
              <a:buChar char="q"/>
            </a:pPr>
            <a:r>
              <a:rPr lang="en-US" dirty="0" smtClean="0"/>
              <a:t>Context</a:t>
            </a:r>
          </a:p>
          <a:p>
            <a:pPr>
              <a:buFont typeface="Wingdings" panose="05000000000000000000" pitchFamily="2" charset="2"/>
              <a:buChar char="q"/>
            </a:pPr>
            <a:r>
              <a:rPr lang="en-US" dirty="0" smtClean="0"/>
              <a:t>Subtext</a:t>
            </a:r>
            <a:endParaRPr lang="en-US" dirty="0"/>
          </a:p>
        </p:txBody>
      </p:sp>
      <p:sp>
        <p:nvSpPr>
          <p:cNvPr id="4" name="Content Placeholder 3"/>
          <p:cNvSpPr>
            <a:spLocks noGrp="1"/>
          </p:cNvSpPr>
          <p:nvPr>
            <p:ph sz="quarter" idx="4"/>
          </p:nvPr>
        </p:nvSpPr>
        <p:spPr>
          <a:xfrm>
            <a:off x="4371975" y="2362200"/>
            <a:ext cx="3657600" cy="2057400"/>
          </a:xfrm>
        </p:spPr>
        <p:txBody>
          <a:bodyPr/>
          <a:lstStyle/>
          <a:p>
            <a:pPr>
              <a:buFont typeface="Wingdings" panose="05000000000000000000" pitchFamily="2" charset="2"/>
              <a:buChar char="q"/>
            </a:pPr>
            <a:r>
              <a:rPr lang="en-US" dirty="0" smtClean="0"/>
              <a:t>Basic reading comprehension</a:t>
            </a:r>
          </a:p>
          <a:p>
            <a:pPr>
              <a:buFont typeface="Wingdings" panose="05000000000000000000" pitchFamily="2" charset="2"/>
              <a:buChar char="q"/>
            </a:pPr>
            <a:r>
              <a:rPr lang="en-US" dirty="0" smtClean="0"/>
              <a:t>Recall</a:t>
            </a:r>
          </a:p>
          <a:p>
            <a:pPr>
              <a:buFont typeface="Wingdings" panose="05000000000000000000" pitchFamily="2" charset="2"/>
              <a:buChar char="q"/>
            </a:pPr>
            <a:r>
              <a:rPr lang="en-US" dirty="0" smtClean="0"/>
              <a:t>Fact finding</a:t>
            </a:r>
            <a:endParaRPr lang="en-US" dirty="0"/>
          </a:p>
        </p:txBody>
      </p:sp>
      <p:sp>
        <p:nvSpPr>
          <p:cNvPr id="5" name="Text Placeholder 4"/>
          <p:cNvSpPr>
            <a:spLocks noGrp="1"/>
          </p:cNvSpPr>
          <p:nvPr>
            <p:ph type="body" sz="quarter" idx="1"/>
          </p:nvPr>
        </p:nvSpPr>
        <p:spPr/>
        <p:txBody>
          <a:bodyPr/>
          <a:lstStyle/>
          <a:p>
            <a:r>
              <a:rPr lang="en-US" dirty="0" smtClean="0"/>
              <a:t>Scholars</a:t>
            </a:r>
            <a:endParaRPr lang="en-US" dirty="0"/>
          </a:p>
        </p:txBody>
      </p:sp>
      <p:sp>
        <p:nvSpPr>
          <p:cNvPr id="6" name="Text Placeholder 5"/>
          <p:cNvSpPr>
            <a:spLocks noGrp="1"/>
          </p:cNvSpPr>
          <p:nvPr>
            <p:ph type="body" sz="quarter" idx="3"/>
          </p:nvPr>
        </p:nvSpPr>
        <p:spPr/>
        <p:txBody>
          <a:bodyPr/>
          <a:lstStyle/>
          <a:p>
            <a:r>
              <a:rPr lang="en-US" dirty="0" smtClean="0"/>
              <a:t>Students</a:t>
            </a:r>
            <a:endParaRPr lang="en-US" dirty="0"/>
          </a:p>
        </p:txBody>
      </p:sp>
      <p:sp>
        <p:nvSpPr>
          <p:cNvPr id="7" name="TextBox 6"/>
          <p:cNvSpPr txBox="1"/>
          <p:nvPr/>
        </p:nvSpPr>
        <p:spPr>
          <a:xfrm>
            <a:off x="2667000" y="5162619"/>
            <a:ext cx="5486400" cy="707886"/>
          </a:xfrm>
          <a:prstGeom prst="rect">
            <a:avLst/>
          </a:prstGeom>
          <a:noFill/>
        </p:spPr>
        <p:txBody>
          <a:bodyPr wrap="square" rtlCol="0">
            <a:spAutoFit/>
          </a:bodyPr>
          <a:lstStyle/>
          <a:p>
            <a:r>
              <a:rPr lang="en-US" sz="2000" dirty="0" smtClean="0"/>
              <a:t>Sam </a:t>
            </a:r>
            <a:r>
              <a:rPr lang="en-US" sz="2000" dirty="0" err="1" smtClean="0"/>
              <a:t>Wineburg</a:t>
            </a:r>
            <a:r>
              <a:rPr lang="en-US" sz="2000" dirty="0" smtClean="0"/>
              <a:t>, </a:t>
            </a:r>
            <a:r>
              <a:rPr lang="en-US" sz="2000" i="1" dirty="0" smtClean="0"/>
              <a:t>Historical Thinking and Other Unnatural Acts</a:t>
            </a:r>
            <a:r>
              <a:rPr lang="en-US" sz="2000" dirty="0" smtClean="0"/>
              <a:t> (2001).</a:t>
            </a:r>
            <a:endParaRPr lang="en-US"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504" y="4572000"/>
            <a:ext cx="163343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177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chemeClr val="accent2"/>
                </a:solidFill>
              </a:rPr>
              <a:t>Zone of Proximal Development</a:t>
            </a:r>
            <a:endParaRPr lang="en-US" sz="3600" b="1" dirty="0">
              <a:solidFill>
                <a:schemeClr val="accent2"/>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28" y="4343400"/>
            <a:ext cx="1636776" cy="225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5528" y="1676400"/>
            <a:ext cx="6900672" cy="2308324"/>
          </a:xfrm>
          <a:prstGeom prst="rect">
            <a:avLst/>
          </a:prstGeom>
          <a:noFill/>
        </p:spPr>
        <p:txBody>
          <a:bodyPr wrap="square" rtlCol="0">
            <a:spAutoFit/>
          </a:bodyPr>
          <a:lstStyle/>
          <a:p>
            <a:pPr marL="342900" indent="-342900">
              <a:buClr>
                <a:schemeClr val="accent1"/>
              </a:buClr>
              <a:buSzPct val="70000"/>
              <a:buFont typeface="Wingdings" panose="05000000000000000000" pitchFamily="2" charset="2"/>
              <a:buChar char="q"/>
            </a:pPr>
            <a:r>
              <a:rPr lang="en-US" sz="2400" dirty="0" smtClean="0"/>
              <a:t>Distance between what can be done independently, and what can be done with guidance</a:t>
            </a:r>
          </a:p>
          <a:p>
            <a:pPr marL="342900" indent="-342900">
              <a:buClr>
                <a:schemeClr val="accent1"/>
              </a:buClr>
              <a:buSzPct val="70000"/>
              <a:buFont typeface="Wingdings" panose="05000000000000000000" pitchFamily="2" charset="2"/>
              <a:buChar char="q"/>
            </a:pPr>
            <a:endParaRPr lang="en-US" sz="2400" dirty="0" smtClean="0"/>
          </a:p>
          <a:p>
            <a:pPr marL="342900" indent="-342900">
              <a:buClr>
                <a:schemeClr val="accent1"/>
              </a:buClr>
              <a:buSzPct val="70000"/>
              <a:buFont typeface="Wingdings" panose="05000000000000000000" pitchFamily="2" charset="2"/>
              <a:buChar char="q"/>
            </a:pPr>
            <a:r>
              <a:rPr lang="en-US" sz="2400" dirty="0" smtClean="0"/>
              <a:t>New skills and knowledge happen first on the social level, and second on the individual level</a:t>
            </a:r>
            <a:endParaRPr lang="en-US" sz="2400" dirty="0"/>
          </a:p>
        </p:txBody>
      </p:sp>
      <p:sp>
        <p:nvSpPr>
          <p:cNvPr id="7" name="TextBox 6"/>
          <p:cNvSpPr txBox="1"/>
          <p:nvPr/>
        </p:nvSpPr>
        <p:spPr>
          <a:xfrm>
            <a:off x="2667000" y="5162619"/>
            <a:ext cx="5486400" cy="400110"/>
          </a:xfrm>
          <a:prstGeom prst="rect">
            <a:avLst/>
          </a:prstGeom>
          <a:noFill/>
        </p:spPr>
        <p:txBody>
          <a:bodyPr wrap="square" rtlCol="0">
            <a:spAutoFit/>
          </a:bodyPr>
          <a:lstStyle/>
          <a:p>
            <a:r>
              <a:rPr lang="en-US" sz="2000" dirty="0" smtClean="0"/>
              <a:t>Lev Vygotsky, </a:t>
            </a:r>
            <a:r>
              <a:rPr lang="en-US" sz="2000" i="1" dirty="0" smtClean="0"/>
              <a:t>Mind in Society </a:t>
            </a:r>
            <a:r>
              <a:rPr lang="en-US" sz="2000" dirty="0" smtClean="0"/>
              <a:t>(1978).</a:t>
            </a:r>
            <a:endParaRPr lang="en-US" sz="2000" dirty="0"/>
          </a:p>
        </p:txBody>
      </p:sp>
    </p:spTree>
    <p:extLst>
      <p:ext uri="{BB962C8B-B14F-4D97-AF65-F5344CB8AC3E}">
        <p14:creationId xmlns:p14="http://schemas.microsoft.com/office/powerpoint/2010/main" val="4162707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rPr>
              <a:t>Scaffolding</a:t>
            </a:r>
            <a:endParaRPr lang="en-US" sz="3600" b="1" dirty="0">
              <a:solidFill>
                <a:schemeClr val="accent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578429"/>
            <a:ext cx="6477000" cy="4857750"/>
          </a:xfrm>
          <a:prstGeom prst="rect">
            <a:avLst/>
          </a:prstGeom>
        </p:spPr>
      </p:pic>
    </p:spTree>
    <p:extLst>
      <p:ext uri="{BB962C8B-B14F-4D97-AF65-F5344CB8AC3E}">
        <p14:creationId xmlns:p14="http://schemas.microsoft.com/office/powerpoint/2010/main" val="4253030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ardi Gras">
      <a:dk1>
        <a:sysClr val="windowText" lastClr="000000"/>
      </a:dk1>
      <a:lt1>
        <a:sysClr val="window" lastClr="FFFFFF"/>
      </a:lt1>
      <a:dk2>
        <a:srgbClr val="E4F4DF"/>
      </a:dk2>
      <a:lt2>
        <a:srgbClr val="FFFFFF"/>
      </a:lt2>
      <a:accent1>
        <a:srgbClr val="7030A0"/>
      </a:accent1>
      <a:accent2>
        <a:srgbClr val="006633"/>
      </a:accent2>
      <a:accent3>
        <a:srgbClr val="FFC000"/>
      </a:accent3>
      <a:accent4>
        <a:srgbClr val="FF0000"/>
      </a:accent4>
      <a:accent5>
        <a:srgbClr val="FFFF00"/>
      </a:accent5>
      <a:accent6>
        <a:srgbClr val="002060"/>
      </a:accent6>
      <a:hlink>
        <a:srgbClr val="7030A0"/>
      </a:hlink>
      <a:folHlink>
        <a:srgbClr val="0070C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1376</TotalTime>
  <Words>2274</Words>
  <Application>Microsoft Office PowerPoint</Application>
  <PresentationFormat>On-screen Show (4:3)</PresentationFormat>
  <Paragraphs>157</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PRIMARY COLORS  The Art of Teaching &amp; Learning with  Primary Sources in the Library  LOEX 2014</vt:lpstr>
      <vt:lpstr>PowerPoint Presentation</vt:lpstr>
      <vt:lpstr>PowerPoint Presentation</vt:lpstr>
      <vt:lpstr>PowerPoint Presentation</vt:lpstr>
      <vt:lpstr>PowerPoint Presentation</vt:lpstr>
      <vt:lpstr> Pedagogy</vt:lpstr>
      <vt:lpstr>Experts v. Novices</vt:lpstr>
      <vt:lpstr>Zone of Proximal Development</vt:lpstr>
      <vt:lpstr>Scaffolding</vt:lpstr>
      <vt:lpstr>Scaffolding</vt:lpstr>
      <vt:lpstr> In the Classroom</vt:lpstr>
      <vt:lpstr>Sociology 3030: Research Design</vt:lpstr>
      <vt:lpstr>The Scaffolded One-Shot</vt:lpstr>
      <vt:lpstr>A Building Full of Content</vt:lpstr>
      <vt:lpstr>Feedback</vt:lpstr>
      <vt:lpstr>Expanding the Model</vt:lpstr>
      <vt:lpstr>Select Bibliography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Beauchamp, Adam T</dc:creator>
  <cp:lastModifiedBy>Beauchamp, Adam T</cp:lastModifiedBy>
  <cp:revision>44</cp:revision>
  <dcterms:created xsi:type="dcterms:W3CDTF">2014-05-10T20:15:03Z</dcterms:created>
  <dcterms:modified xsi:type="dcterms:W3CDTF">2014-05-12T14:06:40Z</dcterms:modified>
</cp:coreProperties>
</file>